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9" r:id="rId2"/>
    <p:sldId id="270" r:id="rId3"/>
    <p:sldId id="287" r:id="rId4"/>
    <p:sldId id="279" r:id="rId5"/>
    <p:sldId id="274" r:id="rId6"/>
    <p:sldId id="288" r:id="rId7"/>
    <p:sldId id="271" r:id="rId8"/>
    <p:sldId id="281" r:id="rId9"/>
    <p:sldId id="275" r:id="rId10"/>
    <p:sldId id="277" r:id="rId11"/>
    <p:sldId id="282" r:id="rId12"/>
    <p:sldId id="2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117A27-726F-53BD-CD27-28F6020260D2}" name="Rachel Scharmann" initials="RS" userId="IANklfZ9gtw4qxYtwC7Naa8Om37zTnBAZXZXif3BGO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F49"/>
    <a:srgbClr val="4BA69C"/>
    <a:srgbClr val="1C2347"/>
    <a:srgbClr val="122047"/>
    <a:srgbClr val="121830"/>
    <a:srgbClr val="138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8652D-CF6D-4CEF-9D60-CA0792247E47}" v="4" dt="2024-02-27T20:54:44.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Scharmann" clId="Web-{71D8652D-CF6D-4CEF-9D60-CA0792247E47}"/>
    <pc:docChg chg="mod">
      <pc:chgData name="Rachel Scharmann" userId="" providerId="" clId="Web-{71D8652D-CF6D-4CEF-9D60-CA0792247E47}" dt="2024-02-27T20:54:44.159" v="3"/>
      <pc:docMkLst>
        <pc:docMk/>
      </pc:docMkLst>
      <pc:sldChg chg="addCm">
        <pc:chgData name="Rachel Scharmann" userId="" providerId="" clId="Web-{71D8652D-CF6D-4CEF-9D60-CA0792247E47}" dt="2024-02-27T20:51:29.309" v="1"/>
        <pc:sldMkLst>
          <pc:docMk/>
          <pc:sldMk cId="2151394485" sldId="280"/>
        </pc:sldMkLst>
        <pc:extLst>
          <p:ext xmlns:p="http://schemas.openxmlformats.org/presentationml/2006/main" uri="{D6D511B9-2390-475A-947B-AFAB55BFBCF1}">
            <pc226:cmChg xmlns:pc226="http://schemas.microsoft.com/office/powerpoint/2022/06/main/command" chg="add">
              <pc226:chgData name="Rachel Scharmann" userId="" providerId="" clId="Web-{71D8652D-CF6D-4CEF-9D60-CA0792247E47}" dt="2024-02-27T20:51:29.309" v="1"/>
              <pc2:cmMkLst xmlns:pc2="http://schemas.microsoft.com/office/powerpoint/2019/9/main/command">
                <pc:docMk/>
                <pc:sldMk cId="2151394485" sldId="280"/>
                <pc2:cmMk id="{02DEA83D-AD98-471D-9A1B-83BCA8E8D334}"/>
              </pc2:cmMkLst>
            </pc226:cmChg>
          </p:ext>
        </pc:extLst>
      </pc:sldChg>
      <pc:sldChg chg="addCm modCm">
        <pc:chgData name="Rachel Scharmann" userId="" providerId="" clId="Web-{71D8652D-CF6D-4CEF-9D60-CA0792247E47}" dt="2024-02-27T20:54:44.159" v="3"/>
        <pc:sldMkLst>
          <pc:docMk/>
          <pc:sldMk cId="1060225796" sldId="284"/>
        </pc:sldMkLst>
        <pc:extLst>
          <p:ext xmlns:p="http://schemas.openxmlformats.org/presentationml/2006/main" uri="{D6D511B9-2390-475A-947B-AFAB55BFBCF1}">
            <pc226:cmChg xmlns:pc226="http://schemas.microsoft.com/office/powerpoint/2022/06/main/command" chg="add mod">
              <pc226:chgData name="Rachel Scharmann" userId="" providerId="" clId="Web-{71D8652D-CF6D-4CEF-9D60-CA0792247E47}" dt="2024-02-27T20:54:44.159" v="3"/>
              <pc2:cmMkLst xmlns:pc2="http://schemas.microsoft.com/office/powerpoint/2019/9/main/command">
                <pc:docMk/>
                <pc:sldMk cId="1060225796" sldId="284"/>
                <pc2:cmMk id="{6C3F1798-FFC4-4D12-8F4F-785D33578118}"/>
              </pc2:cmMkLst>
            </pc226:cmChg>
          </p:ext>
        </pc:extLst>
      </pc:sldChg>
    </pc:docChg>
  </pc:docChgLst>
  <pc:docChgLst>
    <pc:chgData name="Andres Tovar" userId="34cb61ea-3e0d-43a8-857d-a5fb4e1819bc" providerId="ADAL" clId="{CD783BA3-CA21-42FD-BE3F-471D6B94016B}"/>
    <pc:docChg chg="custSel modSld">
      <pc:chgData name="Andres Tovar" userId="34cb61ea-3e0d-43a8-857d-a5fb4e1819bc" providerId="ADAL" clId="{CD783BA3-CA21-42FD-BE3F-471D6B94016B}" dt="2024-02-07T17:36:31.154" v="384" actId="20577"/>
      <pc:docMkLst>
        <pc:docMk/>
      </pc:docMkLst>
      <pc:sldChg chg="modSp mod">
        <pc:chgData name="Andres Tovar" userId="34cb61ea-3e0d-43a8-857d-a5fb4e1819bc" providerId="ADAL" clId="{CD783BA3-CA21-42FD-BE3F-471D6B94016B}" dt="2024-02-07T17:36:02.219" v="324" actId="207"/>
        <pc:sldMkLst>
          <pc:docMk/>
          <pc:sldMk cId="2812065795" sldId="282"/>
        </pc:sldMkLst>
        <pc:spChg chg="mod">
          <ac:chgData name="Andres Tovar" userId="34cb61ea-3e0d-43a8-857d-a5fb4e1819bc" providerId="ADAL" clId="{CD783BA3-CA21-42FD-BE3F-471D6B94016B}" dt="2024-02-07T17:32:06.620" v="0" actId="20577"/>
          <ac:spMkLst>
            <pc:docMk/>
            <pc:sldMk cId="2812065795" sldId="282"/>
            <ac:spMk id="2" creationId="{4A79FFFC-5CB1-A58F-2720-81B80BDE2EA1}"/>
          </ac:spMkLst>
        </pc:spChg>
        <pc:spChg chg="mod">
          <ac:chgData name="Andres Tovar" userId="34cb61ea-3e0d-43a8-857d-a5fb4e1819bc" providerId="ADAL" clId="{CD783BA3-CA21-42FD-BE3F-471D6B94016B}" dt="2024-02-07T17:36:02.219" v="324" actId="207"/>
          <ac:spMkLst>
            <pc:docMk/>
            <pc:sldMk cId="2812065795" sldId="282"/>
            <ac:spMk id="3" creationId="{384E328C-6836-ED79-B6D9-804A3AA24DCF}"/>
          </ac:spMkLst>
        </pc:spChg>
      </pc:sldChg>
      <pc:sldChg chg="modSp mod">
        <pc:chgData name="Andres Tovar" userId="34cb61ea-3e0d-43a8-857d-a5fb4e1819bc" providerId="ADAL" clId="{CD783BA3-CA21-42FD-BE3F-471D6B94016B}" dt="2024-02-07T17:36:31.154" v="384" actId="20577"/>
        <pc:sldMkLst>
          <pc:docMk/>
          <pc:sldMk cId="4069871168" sldId="283"/>
        </pc:sldMkLst>
        <pc:spChg chg="mod">
          <ac:chgData name="Andres Tovar" userId="34cb61ea-3e0d-43a8-857d-a5fb4e1819bc" providerId="ADAL" clId="{CD783BA3-CA21-42FD-BE3F-471D6B94016B}" dt="2024-02-07T17:36:31.154" v="384" actId="20577"/>
          <ac:spMkLst>
            <pc:docMk/>
            <pc:sldMk cId="4069871168" sldId="283"/>
            <ac:spMk id="3" creationId="{5B80C03D-AB9C-3EB3-56D8-3D6457C040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80CCC-E5C4-3744-8D26-CF56574A304B}" type="datetimeFigureOut">
              <a:rPr lang="en-US" smtClean="0"/>
              <a:t>3/6/24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259DD-C959-324A-91AB-C6244838A199}" type="slidenum">
              <a:rPr lang="en-US" smtClean="0"/>
              <a:t>‹#›</a:t>
            </a:fld>
            <a:endParaRPr lang="en-US"/>
          </a:p>
        </p:txBody>
      </p:sp>
    </p:spTree>
    <p:extLst>
      <p:ext uri="{BB962C8B-B14F-4D97-AF65-F5344CB8AC3E}">
        <p14:creationId xmlns:p14="http://schemas.microsoft.com/office/powerpoint/2010/main" val="3182891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259DD-C959-324A-91AB-C6244838A199}" type="slidenum">
              <a:rPr lang="en-US" smtClean="0"/>
              <a:t>10</a:t>
            </a:fld>
            <a:endParaRPr lang="en-US"/>
          </a:p>
        </p:txBody>
      </p:sp>
    </p:spTree>
    <p:extLst>
      <p:ext uri="{BB962C8B-B14F-4D97-AF65-F5344CB8AC3E}">
        <p14:creationId xmlns:p14="http://schemas.microsoft.com/office/powerpoint/2010/main" val="269788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259DD-C959-324A-91AB-C6244838A199}" type="slidenum">
              <a:rPr lang="en-US" smtClean="0"/>
              <a:t>12</a:t>
            </a:fld>
            <a:endParaRPr lang="en-US"/>
          </a:p>
        </p:txBody>
      </p:sp>
    </p:spTree>
    <p:extLst>
      <p:ext uri="{BB962C8B-B14F-4D97-AF65-F5344CB8AC3E}">
        <p14:creationId xmlns:p14="http://schemas.microsoft.com/office/powerpoint/2010/main" val="3695247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lue and black background&#10;&#10;Description automatically generated with medium confidence">
            <a:extLst>
              <a:ext uri="{FF2B5EF4-FFF2-40B4-BE49-F238E27FC236}">
                <a16:creationId xmlns:a16="http://schemas.microsoft.com/office/drawing/2014/main" id="{F722C807-4B44-B872-8B6A-BDC1E3704A4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a:off x="0" y="2209294"/>
            <a:ext cx="10141225" cy="4648706"/>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blue and green logo&#10;&#10;Description automatically generated">
            <a:extLst>
              <a:ext uri="{FF2B5EF4-FFF2-40B4-BE49-F238E27FC236}">
                <a16:creationId xmlns:a16="http://schemas.microsoft.com/office/drawing/2014/main" id="{DDFE56E1-9B25-4849-7DF1-A2E81EA29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106160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B32ADF-A3CA-DF58-3BE4-99A25921D7AE}"/>
              </a:ext>
            </a:extLst>
          </p:cNvPr>
          <p:cNvSpPr/>
          <p:nvPr userDrawn="1"/>
        </p:nvSpPr>
        <p:spPr>
          <a:xfrm>
            <a:off x="0" y="0"/>
            <a:ext cx="12192000" cy="6858000"/>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yellow wavy lines&#10;&#10;Description automatically generated">
            <a:extLst>
              <a:ext uri="{FF2B5EF4-FFF2-40B4-BE49-F238E27FC236}">
                <a16:creationId xmlns:a16="http://schemas.microsoft.com/office/drawing/2014/main" id="{7A828522-3532-279F-0AC9-434C63F727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11"/>
          <a:stretch/>
        </p:blipFill>
        <p:spPr>
          <a:xfrm>
            <a:off x="-14240" y="655983"/>
            <a:ext cx="12206240" cy="6202017"/>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2884179" y="2007706"/>
            <a:ext cx="8804239" cy="2136913"/>
          </a:xfrm>
        </p:spPr>
        <p:txBody>
          <a:bodyPr anchor="ctr">
            <a:noAutofit/>
          </a:bodyPr>
          <a:lstStyle>
            <a:lvl1pPr algn="l">
              <a:defRPr sz="6000">
                <a:solidFill>
                  <a:schemeClr val="bg1"/>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6A3F355C-489A-B76F-0358-E9F5234CE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9846" y="526328"/>
            <a:ext cx="1838736" cy="259309"/>
          </a:xfrm>
          <a:prstGeom prst="rect">
            <a:avLst/>
          </a:prstGeom>
        </p:spPr>
      </p:pic>
    </p:spTree>
    <p:extLst>
      <p:ext uri="{BB962C8B-B14F-4D97-AF65-F5344CB8AC3E}">
        <p14:creationId xmlns:p14="http://schemas.microsoft.com/office/powerpoint/2010/main" val="31838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0" y="2753139"/>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4C2CA81-21D6-E6E5-1706-63A47340D7D3}"/>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rcRect/>
          <a:stretch/>
        </p:blipFill>
        <p:spPr>
          <a:xfrm rot="16200000">
            <a:off x="9552308" y="4404191"/>
            <a:ext cx="3728527" cy="525818"/>
          </a:xfrm>
          <a:prstGeom prst="rect">
            <a:avLst/>
          </a:prstGeom>
        </p:spPr>
      </p:pic>
    </p:spTree>
    <p:extLst>
      <p:ext uri="{BB962C8B-B14F-4D97-AF65-F5344CB8AC3E}">
        <p14:creationId xmlns:p14="http://schemas.microsoft.com/office/powerpoint/2010/main" val="1814751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a:off x="0" y="2753139"/>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4C2CA81-21D6-E6E5-1706-63A47340D7D3}"/>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rcRect/>
          <a:stretch/>
        </p:blipFill>
        <p:spPr>
          <a:xfrm rot="16200000">
            <a:off x="9552308" y="4404191"/>
            <a:ext cx="3728527" cy="525818"/>
          </a:xfrm>
          <a:prstGeom prst="rect">
            <a:avLst/>
          </a:prstGeom>
        </p:spPr>
      </p:pic>
    </p:spTree>
    <p:extLst>
      <p:ext uri="{BB962C8B-B14F-4D97-AF65-F5344CB8AC3E}">
        <p14:creationId xmlns:p14="http://schemas.microsoft.com/office/powerpoint/2010/main" val="4290625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FF5D-0E0F-075E-25D8-3E58A7C9CD66}"/>
              </a:ext>
            </a:extLst>
          </p:cNvPr>
          <p:cNvSpPr>
            <a:spLocks noGrp="1"/>
          </p:cNvSpPr>
          <p:nvPr>
            <p:ph type="title" hasCustomPrompt="1"/>
          </p:nvPr>
        </p:nvSpPr>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750CDDAD-0ED3-42A2-46DC-1E777632DEB4}"/>
              </a:ext>
            </a:extLst>
          </p:cNvPr>
          <p:cNvSpPr>
            <a:spLocks noGrp="1"/>
          </p:cNvSpPr>
          <p:nvPr>
            <p:ph idx="1"/>
          </p:nvPr>
        </p:nvSpPr>
        <p:spPr/>
        <p:txBody>
          <a:bodyPr/>
          <a:lstStyle>
            <a:lvl1pPr>
              <a:defRPr sz="2400"/>
            </a:lvl1pPr>
            <a:lvl2pPr>
              <a:defRPr sz="1800"/>
            </a:lvl2pPr>
            <a:lvl3pPr>
              <a:defRPr sz="14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28D5DB7D-BB5A-1EEF-D73B-CF3CED3BD0B7}"/>
              </a:ext>
            </a:extLst>
          </p:cNvPr>
          <p:cNvSpPr>
            <a:spLocks noGrp="1"/>
          </p:cNvSpPr>
          <p:nvPr>
            <p:ph type="dt" sz="half" idx="10"/>
          </p:nvPr>
        </p:nvSpPr>
        <p:spPr>
          <a:xfrm>
            <a:off x="2975113" y="6356350"/>
            <a:ext cx="940904" cy="365125"/>
          </a:xfrm>
          <a:prstGeom prst="rect">
            <a:avLst/>
          </a:prstGeom>
        </p:spPr>
        <p:txBody>
          <a:bodyPr/>
          <a:lstStyle>
            <a:lvl1pPr algn="ctr">
              <a:defRPr sz="1200">
                <a:solidFill>
                  <a:srgbClr val="121830"/>
                </a:solidFill>
              </a:defRPr>
            </a:lvl1pPr>
          </a:lstStyle>
          <a:p>
            <a:fld id="{3903565B-B8D0-D441-94E7-2A48B2CCB6A5}" type="datetimeFigureOut">
              <a:rPr lang="en-US" smtClean="0"/>
              <a:pPr/>
              <a:t>3/6/24</a:t>
            </a:fld>
            <a:endParaRPr lang="en-US" dirty="0"/>
          </a:p>
        </p:txBody>
      </p:sp>
      <p:sp>
        <p:nvSpPr>
          <p:cNvPr id="10" name="Footer Placeholder 5">
            <a:extLst>
              <a:ext uri="{FF2B5EF4-FFF2-40B4-BE49-F238E27FC236}">
                <a16:creationId xmlns:a16="http://schemas.microsoft.com/office/drawing/2014/main" id="{434456D3-810D-C0F9-B64C-A46DE1E0EA43}"/>
              </a:ext>
            </a:extLst>
          </p:cNvPr>
          <p:cNvSpPr>
            <a:spLocks noGrp="1"/>
          </p:cNvSpPr>
          <p:nvPr>
            <p:ph type="ftr" sz="quarter" idx="11"/>
          </p:nvPr>
        </p:nvSpPr>
        <p:spPr>
          <a:xfrm>
            <a:off x="4038600" y="6356350"/>
            <a:ext cx="4114800" cy="365125"/>
          </a:xfrm>
          <a:prstGeom prst="rect">
            <a:avLst/>
          </a:prstGeom>
        </p:spPr>
        <p:txBody>
          <a:bodyPr/>
          <a:lstStyle>
            <a:lvl1pPr algn="ctr">
              <a:defRPr sz="1200">
                <a:solidFill>
                  <a:srgbClr val="121830"/>
                </a:solidFill>
              </a:defRPr>
            </a:lvl1pPr>
          </a:lstStyle>
          <a:p>
            <a:endParaRPr lang="en-US" dirty="0"/>
          </a:p>
        </p:txBody>
      </p:sp>
      <p:sp>
        <p:nvSpPr>
          <p:cNvPr id="11" name="Slide Number Placeholder 6">
            <a:extLst>
              <a:ext uri="{FF2B5EF4-FFF2-40B4-BE49-F238E27FC236}">
                <a16:creationId xmlns:a16="http://schemas.microsoft.com/office/drawing/2014/main" id="{E237EAB5-73EB-CBB8-4671-2EE4732238C6}"/>
              </a:ext>
            </a:extLst>
          </p:cNvPr>
          <p:cNvSpPr>
            <a:spLocks noGrp="1"/>
          </p:cNvSpPr>
          <p:nvPr>
            <p:ph type="sldNum" sz="quarter" idx="12"/>
          </p:nvPr>
        </p:nvSpPr>
        <p:spPr>
          <a:xfrm>
            <a:off x="8275984" y="6356350"/>
            <a:ext cx="940904" cy="365125"/>
          </a:xfrm>
          <a:prstGeom prst="rect">
            <a:avLst/>
          </a:prstGeom>
        </p:spPr>
        <p:txBody>
          <a:bodyPr/>
          <a:lstStyle>
            <a:lvl1pPr algn="ctr">
              <a:defRPr sz="1200">
                <a:solidFill>
                  <a:srgbClr val="121830"/>
                </a:solidFill>
              </a:defRPr>
            </a:lvl1pPr>
          </a:lstStyle>
          <a:p>
            <a:fld id="{D4DC75E0-9A33-D141-BF19-0EB572A9EFC5}" type="slidenum">
              <a:rPr lang="en-US" smtClean="0"/>
              <a:pPr/>
              <a:t>‹#›</a:t>
            </a:fld>
            <a:endParaRPr lang="en-US"/>
          </a:p>
        </p:txBody>
      </p:sp>
      <p:pic>
        <p:nvPicPr>
          <p:cNvPr id="13" name="Picture 12" descr="A blue and black background&#10;&#10;Description automatically generated with medium confidence">
            <a:extLst>
              <a:ext uri="{FF2B5EF4-FFF2-40B4-BE49-F238E27FC236}">
                <a16:creationId xmlns:a16="http://schemas.microsoft.com/office/drawing/2014/main" id="{EC364FC5-8B59-160B-735B-2A4A2AF8366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2"/>
          <a:stretch/>
        </p:blipFill>
        <p:spPr>
          <a:xfrm rot="10800000">
            <a:off x="0" y="3235739"/>
            <a:ext cx="9763536" cy="3641837"/>
          </a:xfrm>
          <a:prstGeom prst="rect">
            <a:avLst/>
          </a:prstGeom>
        </p:spPr>
      </p:pic>
      <p:pic>
        <p:nvPicPr>
          <p:cNvPr id="4" name="Picture 3" descr="A blue and green logo&#10;&#10;Description automatically generated">
            <a:extLst>
              <a:ext uri="{FF2B5EF4-FFF2-40B4-BE49-F238E27FC236}">
                <a16:creationId xmlns:a16="http://schemas.microsoft.com/office/drawing/2014/main" id="{9AC25E56-3182-695D-C709-BCEFFF87E1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129311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FF5D-0E0F-075E-25D8-3E58A7C9CD66}"/>
              </a:ext>
            </a:extLst>
          </p:cNvPr>
          <p:cNvSpPr>
            <a:spLocks noGrp="1"/>
          </p:cNvSpPr>
          <p:nvPr>
            <p:ph type="title" hasCustomPrompt="1"/>
          </p:nvPr>
        </p:nvSpPr>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750CDDAD-0ED3-42A2-46DC-1E777632DEB4}"/>
              </a:ext>
            </a:extLst>
          </p:cNvPr>
          <p:cNvSpPr>
            <a:spLocks noGrp="1"/>
          </p:cNvSpPr>
          <p:nvPr>
            <p:ph idx="1"/>
          </p:nvPr>
        </p:nvSpPr>
        <p:spPr>
          <a:xfrm>
            <a:off x="838200" y="2315817"/>
            <a:ext cx="3753678" cy="3861146"/>
          </a:xfrm>
        </p:spPr>
        <p:txBody>
          <a:bodyPr/>
          <a:lstStyle>
            <a:lvl1pPr>
              <a:defRPr sz="2400"/>
            </a:lvl1pPr>
            <a:lvl2pPr>
              <a:defRPr sz="1800"/>
            </a:lvl2pPr>
            <a:lvl3pPr>
              <a:defRPr sz="14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28D5DB7D-BB5A-1EEF-D73B-CF3CED3BD0B7}"/>
              </a:ext>
            </a:extLst>
          </p:cNvPr>
          <p:cNvSpPr>
            <a:spLocks noGrp="1"/>
          </p:cNvSpPr>
          <p:nvPr>
            <p:ph type="dt" sz="half" idx="10"/>
          </p:nvPr>
        </p:nvSpPr>
        <p:spPr>
          <a:xfrm>
            <a:off x="2975113" y="6356350"/>
            <a:ext cx="940904" cy="365125"/>
          </a:xfrm>
          <a:prstGeom prst="rect">
            <a:avLst/>
          </a:prstGeom>
        </p:spPr>
        <p:txBody>
          <a:bodyPr/>
          <a:lstStyle>
            <a:lvl1pPr algn="ctr">
              <a:defRPr sz="1200">
                <a:solidFill>
                  <a:srgbClr val="121830"/>
                </a:solidFill>
              </a:defRPr>
            </a:lvl1pPr>
          </a:lstStyle>
          <a:p>
            <a:fld id="{3903565B-B8D0-D441-94E7-2A48B2CCB6A5}" type="datetimeFigureOut">
              <a:rPr lang="en-US" smtClean="0"/>
              <a:pPr/>
              <a:t>3/6/24</a:t>
            </a:fld>
            <a:endParaRPr lang="en-US" dirty="0"/>
          </a:p>
        </p:txBody>
      </p:sp>
      <p:sp>
        <p:nvSpPr>
          <p:cNvPr id="10" name="Footer Placeholder 5">
            <a:extLst>
              <a:ext uri="{FF2B5EF4-FFF2-40B4-BE49-F238E27FC236}">
                <a16:creationId xmlns:a16="http://schemas.microsoft.com/office/drawing/2014/main" id="{434456D3-810D-C0F9-B64C-A46DE1E0EA43}"/>
              </a:ext>
            </a:extLst>
          </p:cNvPr>
          <p:cNvSpPr>
            <a:spLocks noGrp="1"/>
          </p:cNvSpPr>
          <p:nvPr>
            <p:ph type="ftr" sz="quarter" idx="11"/>
          </p:nvPr>
        </p:nvSpPr>
        <p:spPr>
          <a:xfrm>
            <a:off x="4038600" y="6356350"/>
            <a:ext cx="4114800" cy="365125"/>
          </a:xfrm>
          <a:prstGeom prst="rect">
            <a:avLst/>
          </a:prstGeom>
        </p:spPr>
        <p:txBody>
          <a:bodyPr/>
          <a:lstStyle>
            <a:lvl1pPr algn="ctr">
              <a:defRPr sz="1200">
                <a:solidFill>
                  <a:srgbClr val="121830"/>
                </a:solidFill>
              </a:defRPr>
            </a:lvl1pPr>
          </a:lstStyle>
          <a:p>
            <a:endParaRPr lang="en-US" dirty="0"/>
          </a:p>
        </p:txBody>
      </p:sp>
      <p:sp>
        <p:nvSpPr>
          <p:cNvPr id="11" name="Slide Number Placeholder 6">
            <a:extLst>
              <a:ext uri="{FF2B5EF4-FFF2-40B4-BE49-F238E27FC236}">
                <a16:creationId xmlns:a16="http://schemas.microsoft.com/office/drawing/2014/main" id="{E237EAB5-73EB-CBB8-4671-2EE4732238C6}"/>
              </a:ext>
            </a:extLst>
          </p:cNvPr>
          <p:cNvSpPr>
            <a:spLocks noGrp="1"/>
          </p:cNvSpPr>
          <p:nvPr>
            <p:ph type="sldNum" sz="quarter" idx="12"/>
          </p:nvPr>
        </p:nvSpPr>
        <p:spPr>
          <a:xfrm>
            <a:off x="8275984" y="6356350"/>
            <a:ext cx="940904" cy="365125"/>
          </a:xfrm>
          <a:prstGeom prst="rect">
            <a:avLst/>
          </a:prstGeom>
        </p:spPr>
        <p:txBody>
          <a:bodyPr/>
          <a:lstStyle>
            <a:lvl1pPr algn="ctr">
              <a:defRPr sz="1200">
                <a:solidFill>
                  <a:srgbClr val="121830"/>
                </a:solidFill>
              </a:defRPr>
            </a:lvl1pPr>
          </a:lstStyle>
          <a:p>
            <a:fld id="{D4DC75E0-9A33-D141-BF19-0EB572A9EFC5}" type="slidenum">
              <a:rPr lang="en-US" smtClean="0"/>
              <a:pPr/>
              <a:t>‹#›</a:t>
            </a:fld>
            <a:endParaRPr lang="en-US"/>
          </a:p>
        </p:txBody>
      </p:sp>
      <p:pic>
        <p:nvPicPr>
          <p:cNvPr id="13" name="Picture 12" descr="A blue and black background&#10;&#10;Description automatically generated with medium confidence">
            <a:extLst>
              <a:ext uri="{FF2B5EF4-FFF2-40B4-BE49-F238E27FC236}">
                <a16:creationId xmlns:a16="http://schemas.microsoft.com/office/drawing/2014/main" id="{EC364FC5-8B59-160B-735B-2A4A2AF8366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2"/>
          <a:stretch/>
        </p:blipFill>
        <p:spPr>
          <a:xfrm rot="10800000">
            <a:off x="0" y="3235739"/>
            <a:ext cx="9763536" cy="3641837"/>
          </a:xfrm>
          <a:prstGeom prst="rect">
            <a:avLst/>
          </a:prstGeom>
        </p:spPr>
      </p:pic>
      <p:sp>
        <p:nvSpPr>
          <p:cNvPr id="4" name="Rectangle 3">
            <a:extLst>
              <a:ext uri="{FF2B5EF4-FFF2-40B4-BE49-F238E27FC236}">
                <a16:creationId xmlns:a16="http://schemas.microsoft.com/office/drawing/2014/main" id="{EA68EE01-2A73-5EA6-A99C-09013E39F586}"/>
              </a:ext>
            </a:extLst>
          </p:cNvPr>
          <p:cNvSpPr/>
          <p:nvPr userDrawn="1"/>
        </p:nvSpPr>
        <p:spPr>
          <a:xfrm>
            <a:off x="4982817" y="2315817"/>
            <a:ext cx="3170583" cy="31705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784003-8C68-5581-61AB-EC107C94C6D9}"/>
              </a:ext>
            </a:extLst>
          </p:cNvPr>
          <p:cNvSpPr/>
          <p:nvPr userDrawn="1"/>
        </p:nvSpPr>
        <p:spPr>
          <a:xfrm>
            <a:off x="8242852" y="2315817"/>
            <a:ext cx="3170583" cy="31705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2550C9-9DB5-20EA-BD0A-5C79CCC88771}"/>
              </a:ext>
            </a:extLst>
          </p:cNvPr>
          <p:cNvPicPr>
            <a:picLocks noChangeAspect="1"/>
          </p:cNvPicPr>
          <p:nvPr userDrawn="1"/>
        </p:nvPicPr>
        <p:blipFill>
          <a:blip r:embed="rId3"/>
          <a:stretch>
            <a:fillRect/>
          </a:stretch>
        </p:blipFill>
        <p:spPr>
          <a:xfrm>
            <a:off x="7278481" y="3235739"/>
            <a:ext cx="1839291" cy="1424230"/>
          </a:xfrm>
          <a:prstGeom prst="rect">
            <a:avLst/>
          </a:prstGeom>
        </p:spPr>
      </p:pic>
      <p:pic>
        <p:nvPicPr>
          <p:cNvPr id="8" name="Picture 7" descr="A blue and green logo&#10;&#10;Description automatically generated">
            <a:extLst>
              <a:ext uri="{FF2B5EF4-FFF2-40B4-BE49-F238E27FC236}">
                <a16:creationId xmlns:a16="http://schemas.microsoft.com/office/drawing/2014/main" id="{1A3749FA-6464-CC8F-9D95-211540AF24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289889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35CB-C9B6-3B9B-BBB5-483757EC37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803E4-2A8E-770A-FFF7-A7642C61BD73}"/>
              </a:ext>
            </a:extLst>
          </p:cNvPr>
          <p:cNvSpPr>
            <a:spLocks noGrp="1"/>
          </p:cNvSpPr>
          <p:nvPr>
            <p:ph sz="half" idx="1"/>
          </p:nvPr>
        </p:nvSpPr>
        <p:spPr>
          <a:xfrm>
            <a:off x="838200" y="1825625"/>
            <a:ext cx="5181600" cy="4351338"/>
          </a:xfrm>
        </p:spPr>
        <p:txBody>
          <a:bodyPr/>
          <a:lstStyle>
            <a:lvl1pPr>
              <a:defRPr sz="2400"/>
            </a:lvl1pPr>
            <a:lvl2pPr>
              <a:defRPr sz="1800"/>
            </a:lvl2pPr>
            <a:lvl3pPr>
              <a:defRPr sz="14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1AB1530-8021-0187-D18A-FDF48E2FF39C}"/>
              </a:ext>
            </a:extLst>
          </p:cNvPr>
          <p:cNvSpPr>
            <a:spLocks noGrp="1"/>
          </p:cNvSpPr>
          <p:nvPr>
            <p:ph sz="half" idx="2"/>
          </p:nvPr>
        </p:nvSpPr>
        <p:spPr>
          <a:xfrm>
            <a:off x="6172200" y="1825625"/>
            <a:ext cx="5181600" cy="4351338"/>
          </a:xfrm>
        </p:spPr>
        <p:txBody>
          <a:bodyPr/>
          <a:lstStyle>
            <a:lvl1pPr>
              <a:defRPr sz="2400"/>
            </a:lvl1pPr>
            <a:lvl2pPr>
              <a:defRPr sz="1800"/>
            </a:lvl2pPr>
            <a:lvl3pPr>
              <a:defRPr sz="14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3915BFA0-0DEA-8A11-2AA7-2949016166F7}"/>
              </a:ext>
            </a:extLst>
          </p:cNvPr>
          <p:cNvSpPr>
            <a:spLocks noGrp="1"/>
          </p:cNvSpPr>
          <p:nvPr>
            <p:ph type="dt" sz="half" idx="10"/>
          </p:nvPr>
        </p:nvSpPr>
        <p:spPr>
          <a:xfrm>
            <a:off x="2975113" y="6356350"/>
            <a:ext cx="940904" cy="365125"/>
          </a:xfrm>
          <a:prstGeom prst="rect">
            <a:avLst/>
          </a:prstGeom>
        </p:spPr>
        <p:txBody>
          <a:bodyPr/>
          <a:lstStyle>
            <a:lvl1pPr algn="ctr">
              <a:defRPr sz="1200">
                <a:solidFill>
                  <a:srgbClr val="121830"/>
                </a:solidFill>
              </a:defRPr>
            </a:lvl1pPr>
          </a:lstStyle>
          <a:p>
            <a:fld id="{3903565B-B8D0-D441-94E7-2A48B2CCB6A5}" type="datetimeFigureOut">
              <a:rPr lang="en-US" smtClean="0"/>
              <a:pPr/>
              <a:t>3/6/24</a:t>
            </a:fld>
            <a:endParaRPr lang="en-US" dirty="0"/>
          </a:p>
        </p:txBody>
      </p:sp>
      <p:sp>
        <p:nvSpPr>
          <p:cNvPr id="11" name="Footer Placeholder 5">
            <a:extLst>
              <a:ext uri="{FF2B5EF4-FFF2-40B4-BE49-F238E27FC236}">
                <a16:creationId xmlns:a16="http://schemas.microsoft.com/office/drawing/2014/main" id="{39EE8586-F180-8A8F-BF70-571F367E8D7E}"/>
              </a:ext>
            </a:extLst>
          </p:cNvPr>
          <p:cNvSpPr>
            <a:spLocks noGrp="1"/>
          </p:cNvSpPr>
          <p:nvPr>
            <p:ph type="ftr" sz="quarter" idx="11"/>
          </p:nvPr>
        </p:nvSpPr>
        <p:spPr>
          <a:xfrm>
            <a:off x="4038600" y="6356350"/>
            <a:ext cx="4114800" cy="365125"/>
          </a:xfrm>
          <a:prstGeom prst="rect">
            <a:avLst/>
          </a:prstGeom>
        </p:spPr>
        <p:txBody>
          <a:bodyPr/>
          <a:lstStyle>
            <a:lvl1pPr algn="ctr">
              <a:defRPr sz="1200">
                <a:solidFill>
                  <a:srgbClr val="121830"/>
                </a:solidFill>
              </a:defRPr>
            </a:lvl1pPr>
          </a:lstStyle>
          <a:p>
            <a:endParaRPr lang="en-US" dirty="0"/>
          </a:p>
        </p:txBody>
      </p:sp>
      <p:sp>
        <p:nvSpPr>
          <p:cNvPr id="12" name="Slide Number Placeholder 6">
            <a:extLst>
              <a:ext uri="{FF2B5EF4-FFF2-40B4-BE49-F238E27FC236}">
                <a16:creationId xmlns:a16="http://schemas.microsoft.com/office/drawing/2014/main" id="{A9CF8186-5322-D1F5-6B9A-6535148DABFC}"/>
              </a:ext>
            </a:extLst>
          </p:cNvPr>
          <p:cNvSpPr>
            <a:spLocks noGrp="1"/>
          </p:cNvSpPr>
          <p:nvPr>
            <p:ph type="sldNum" sz="quarter" idx="12"/>
          </p:nvPr>
        </p:nvSpPr>
        <p:spPr>
          <a:xfrm>
            <a:off x="8275984" y="6356350"/>
            <a:ext cx="940904" cy="365125"/>
          </a:xfrm>
          <a:prstGeom prst="rect">
            <a:avLst/>
          </a:prstGeom>
        </p:spPr>
        <p:txBody>
          <a:bodyPr/>
          <a:lstStyle>
            <a:lvl1pPr algn="ctr">
              <a:defRPr sz="1200">
                <a:solidFill>
                  <a:srgbClr val="121830"/>
                </a:solidFill>
              </a:defRPr>
            </a:lvl1pPr>
          </a:lstStyle>
          <a:p>
            <a:fld id="{D4DC75E0-9A33-D141-BF19-0EB572A9EFC5}" type="slidenum">
              <a:rPr lang="en-US" smtClean="0"/>
              <a:pPr/>
              <a:t>‹#›</a:t>
            </a:fld>
            <a:endParaRPr lang="en-US"/>
          </a:p>
        </p:txBody>
      </p:sp>
      <p:pic>
        <p:nvPicPr>
          <p:cNvPr id="15" name="Picture 14" descr="A blue and black background&#10;&#10;Description automatically generated with medium confidence">
            <a:extLst>
              <a:ext uri="{FF2B5EF4-FFF2-40B4-BE49-F238E27FC236}">
                <a16:creationId xmlns:a16="http://schemas.microsoft.com/office/drawing/2014/main" id="{6B426E44-C703-E9D4-1AB3-2161ACDC07F2}"/>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2"/>
          <a:stretch/>
        </p:blipFill>
        <p:spPr>
          <a:xfrm rot="10800000">
            <a:off x="0" y="3235739"/>
            <a:ext cx="9763536" cy="3641837"/>
          </a:xfrm>
          <a:prstGeom prst="rect">
            <a:avLst/>
          </a:prstGeom>
        </p:spPr>
      </p:pic>
      <p:pic>
        <p:nvPicPr>
          <p:cNvPr id="5" name="Picture 4" descr="A blue and green logo&#10;&#10;Description automatically generated">
            <a:extLst>
              <a:ext uri="{FF2B5EF4-FFF2-40B4-BE49-F238E27FC236}">
                <a16:creationId xmlns:a16="http://schemas.microsoft.com/office/drawing/2014/main" id="{0F1D814E-1C8D-8255-3950-F692F32844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64753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783C70-FD99-36B7-F345-FF276D33087B}"/>
              </a:ext>
            </a:extLst>
          </p:cNvPr>
          <p:cNvSpPr/>
          <p:nvPr userDrawn="1"/>
        </p:nvSpPr>
        <p:spPr>
          <a:xfrm>
            <a:off x="0" y="3429000"/>
            <a:ext cx="12192000" cy="3429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green x shaped object&#10;&#10;Description automatically generated with medium confidence">
            <a:extLst>
              <a:ext uri="{FF2B5EF4-FFF2-40B4-BE49-F238E27FC236}">
                <a16:creationId xmlns:a16="http://schemas.microsoft.com/office/drawing/2014/main" id="{248AD5F7-454C-36BB-87A7-D37F53829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773" y="1348408"/>
            <a:ext cx="5512904" cy="4240695"/>
          </a:xfrm>
          <a:prstGeom prst="rect">
            <a:avLst/>
          </a:prstGeom>
        </p:spPr>
      </p:pic>
      <p:pic>
        <p:nvPicPr>
          <p:cNvPr id="8" name="Picture 7" descr="A blue and green logo&#10;&#10;Description automatically generated">
            <a:extLst>
              <a:ext uri="{FF2B5EF4-FFF2-40B4-BE49-F238E27FC236}">
                <a16:creationId xmlns:a16="http://schemas.microsoft.com/office/drawing/2014/main" id="{8C6CF016-3577-50DF-6692-C30BE3FB38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69025" y="561283"/>
            <a:ext cx="3962400" cy="558800"/>
          </a:xfrm>
          <a:prstGeom prst="rect">
            <a:avLst/>
          </a:prstGeom>
        </p:spPr>
      </p:pic>
      <p:sp>
        <p:nvSpPr>
          <p:cNvPr id="9" name="Title 1">
            <a:extLst>
              <a:ext uri="{FF2B5EF4-FFF2-40B4-BE49-F238E27FC236}">
                <a16:creationId xmlns:a16="http://schemas.microsoft.com/office/drawing/2014/main" id="{D7336428-6FED-2077-49EB-17568276C2A2}"/>
              </a:ext>
            </a:extLst>
          </p:cNvPr>
          <p:cNvSpPr txBox="1">
            <a:spLocks/>
          </p:cNvSpPr>
          <p:nvPr userDrawn="1"/>
        </p:nvSpPr>
        <p:spPr>
          <a:xfrm>
            <a:off x="4199283" y="5569226"/>
            <a:ext cx="3433971" cy="114962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i="0" kern="12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11200" spc="600" dirty="0">
                <a:solidFill>
                  <a:srgbClr val="4BA69C"/>
                </a:solidFill>
              </a:rPr>
              <a:t>2024</a:t>
            </a:r>
          </a:p>
        </p:txBody>
      </p:sp>
      <p:sp>
        <p:nvSpPr>
          <p:cNvPr id="2" name="Title 1">
            <a:extLst>
              <a:ext uri="{FF2B5EF4-FFF2-40B4-BE49-F238E27FC236}">
                <a16:creationId xmlns:a16="http://schemas.microsoft.com/office/drawing/2014/main" id="{96240640-7FD4-CE09-BC19-2DD80BB2B817}"/>
              </a:ext>
            </a:extLst>
          </p:cNvPr>
          <p:cNvSpPr>
            <a:spLocks noGrp="1"/>
          </p:cNvSpPr>
          <p:nvPr>
            <p:ph type="title" hasCustomPrompt="1"/>
          </p:nvPr>
        </p:nvSpPr>
        <p:spPr>
          <a:xfrm>
            <a:off x="838200" y="5797822"/>
            <a:ext cx="10515600" cy="686836"/>
          </a:xfrm>
        </p:spPr>
        <p:txBody>
          <a:bodyPr>
            <a:normAutofit/>
          </a:bodyPr>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98928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51744-8336-EAB8-78BB-21DF1F844740}"/>
              </a:ext>
            </a:extLst>
          </p:cNvPr>
          <p:cNvSpPr>
            <a:spLocks noGrp="1"/>
          </p:cNvSpPr>
          <p:nvPr>
            <p:ph type="dt" sz="half" idx="10"/>
          </p:nvPr>
        </p:nvSpPr>
        <p:spPr>
          <a:xfrm>
            <a:off x="838200" y="6356350"/>
            <a:ext cx="2743200" cy="365125"/>
          </a:xfrm>
          <a:prstGeom prst="rect">
            <a:avLst/>
          </a:prstGeom>
        </p:spPr>
        <p:txBody>
          <a:bodyPr/>
          <a:lstStyle/>
          <a:p>
            <a:fld id="{3903565B-B8D0-D441-94E7-2A48B2CCB6A5}" type="datetimeFigureOut">
              <a:rPr lang="en-US" smtClean="0"/>
              <a:t>3/6/24</a:t>
            </a:fld>
            <a:endParaRPr lang="en-US"/>
          </a:p>
        </p:txBody>
      </p:sp>
      <p:sp>
        <p:nvSpPr>
          <p:cNvPr id="3" name="Footer Placeholder 2">
            <a:extLst>
              <a:ext uri="{FF2B5EF4-FFF2-40B4-BE49-F238E27FC236}">
                <a16:creationId xmlns:a16="http://schemas.microsoft.com/office/drawing/2014/main" id="{57914B30-78EF-046C-A21B-109D446F34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E8D26C-CA76-7258-5DA6-534570020829}"/>
              </a:ext>
            </a:extLst>
          </p:cNvPr>
          <p:cNvSpPr>
            <a:spLocks noGrp="1"/>
          </p:cNvSpPr>
          <p:nvPr>
            <p:ph type="sldNum" sz="quarter" idx="12"/>
          </p:nvPr>
        </p:nvSpPr>
        <p:spPr>
          <a:xfrm>
            <a:off x="8610600" y="6356350"/>
            <a:ext cx="2743200" cy="365125"/>
          </a:xfrm>
          <a:prstGeom prst="rect">
            <a:avLst/>
          </a:prstGeom>
        </p:spPr>
        <p:txBody>
          <a:bodyPr/>
          <a:lstStyle/>
          <a:p>
            <a:fld id="{D4DC75E0-9A33-D141-BF19-0EB572A9EFC5}" type="slidenum">
              <a:rPr lang="en-US" smtClean="0"/>
              <a:t>‹#›</a:t>
            </a:fld>
            <a:endParaRPr lang="en-US"/>
          </a:p>
        </p:txBody>
      </p:sp>
      <p:sp>
        <p:nvSpPr>
          <p:cNvPr id="7" name="Rectangle 6">
            <a:extLst>
              <a:ext uri="{FF2B5EF4-FFF2-40B4-BE49-F238E27FC236}">
                <a16:creationId xmlns:a16="http://schemas.microsoft.com/office/drawing/2014/main" id="{5361B943-6845-2E57-8E78-C242DF544AE9}"/>
              </a:ext>
            </a:extLst>
          </p:cNvPr>
          <p:cNvSpPr/>
          <p:nvPr userDrawn="1"/>
        </p:nvSpPr>
        <p:spPr>
          <a:xfrm>
            <a:off x="0" y="3429000"/>
            <a:ext cx="12192000" cy="3429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green x shaped object&#10;&#10;Description automatically generated with medium confidence">
            <a:extLst>
              <a:ext uri="{FF2B5EF4-FFF2-40B4-BE49-F238E27FC236}">
                <a16:creationId xmlns:a16="http://schemas.microsoft.com/office/drawing/2014/main" id="{4931DD04-8BEF-681D-B736-102752DD31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773" y="1348408"/>
            <a:ext cx="5512904" cy="4240695"/>
          </a:xfrm>
          <a:prstGeom prst="rect">
            <a:avLst/>
          </a:prstGeom>
        </p:spPr>
      </p:pic>
      <p:pic>
        <p:nvPicPr>
          <p:cNvPr id="9" name="Picture 8">
            <a:extLst>
              <a:ext uri="{FF2B5EF4-FFF2-40B4-BE49-F238E27FC236}">
                <a16:creationId xmlns:a16="http://schemas.microsoft.com/office/drawing/2014/main" id="{AEB4253F-C9CE-8364-AC59-9A1D1F04F8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69025" y="5797550"/>
            <a:ext cx="3962400" cy="558800"/>
          </a:xfrm>
          <a:prstGeom prst="rect">
            <a:avLst/>
          </a:prstGeom>
        </p:spPr>
      </p:pic>
    </p:spTree>
    <p:extLst>
      <p:ext uri="{BB962C8B-B14F-4D97-AF65-F5344CB8AC3E}">
        <p14:creationId xmlns:p14="http://schemas.microsoft.com/office/powerpoint/2010/main" val="97266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0" y="2753139"/>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C97D21EB-A9C3-6489-28F8-0150C990A2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5063" y="5974645"/>
            <a:ext cx="1838736" cy="259309"/>
          </a:xfrm>
          <a:prstGeom prst="rect">
            <a:avLst/>
          </a:prstGeom>
        </p:spPr>
      </p:pic>
    </p:spTree>
    <p:extLst>
      <p:ext uri="{BB962C8B-B14F-4D97-AF65-F5344CB8AC3E}">
        <p14:creationId xmlns:p14="http://schemas.microsoft.com/office/powerpoint/2010/main" val="348666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a:off x="0" y="2753139"/>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solidFill>
                  <a:srgbClr val="138A8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04BA7196-E4F3-EE70-8A9A-71A49A156D4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5063" y="5974645"/>
            <a:ext cx="1838736" cy="259309"/>
          </a:xfrm>
          <a:prstGeom prst="rect">
            <a:avLst/>
          </a:prstGeom>
        </p:spPr>
      </p:pic>
    </p:spTree>
    <p:extLst>
      <p:ext uri="{BB962C8B-B14F-4D97-AF65-F5344CB8AC3E}">
        <p14:creationId xmlns:p14="http://schemas.microsoft.com/office/powerpoint/2010/main" val="360376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descr="A blue and black background&#10;&#10;Description automatically generated with medium confidence">
            <a:extLst>
              <a:ext uri="{FF2B5EF4-FFF2-40B4-BE49-F238E27FC236}">
                <a16:creationId xmlns:a16="http://schemas.microsoft.com/office/drawing/2014/main" id="{01F70595-291F-AE70-B505-F767CF8EBFE5}"/>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050775" y="-20701"/>
            <a:ext cx="10141225" cy="4648706"/>
          </a:xfrm>
          <a:prstGeom prst="rect">
            <a:avLst/>
          </a:prstGeom>
        </p:spPr>
      </p:pic>
      <p:pic>
        <p:nvPicPr>
          <p:cNvPr id="5" name="Picture 4" descr="A blue and green logo&#10;&#10;Description automatically generated">
            <a:extLst>
              <a:ext uri="{FF2B5EF4-FFF2-40B4-BE49-F238E27FC236}">
                <a16:creationId xmlns:a16="http://schemas.microsoft.com/office/drawing/2014/main" id="{97A2310F-13E5-4E78-E81A-AB3762FE23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208910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2006406" y="0"/>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6B979008-2C1E-4C24-FDDA-9696775E93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5063" y="5974645"/>
            <a:ext cx="1838736" cy="259309"/>
          </a:xfrm>
          <a:prstGeom prst="rect">
            <a:avLst/>
          </a:prstGeom>
        </p:spPr>
      </p:pic>
    </p:spTree>
    <p:extLst>
      <p:ext uri="{BB962C8B-B14F-4D97-AF65-F5344CB8AC3E}">
        <p14:creationId xmlns:p14="http://schemas.microsoft.com/office/powerpoint/2010/main" val="130066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5F13AB-C207-7713-F58F-39986D0D848B}"/>
              </a:ext>
            </a:extLst>
          </p:cNvPr>
          <p:cNvSpPr/>
          <p:nvPr userDrawn="1"/>
        </p:nvSpPr>
        <p:spPr>
          <a:xfrm>
            <a:off x="0" y="0"/>
            <a:ext cx="12192000" cy="6858000"/>
          </a:xfrm>
          <a:prstGeom prst="rect">
            <a:avLst/>
          </a:prstGeom>
          <a:solidFill>
            <a:srgbClr val="121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A99C41-8798-A362-1F1D-51D3C6C86B2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006406" y="0"/>
            <a:ext cx="10185594" cy="4104861"/>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1524000" y="3602038"/>
            <a:ext cx="9144000" cy="1655762"/>
          </a:xfrm>
        </p:spPr>
        <p:txBody>
          <a:bodyPr/>
          <a:lstStyle>
            <a:lvl1pPr marL="0" indent="0" algn="ctr">
              <a:buNone/>
              <a:defRPr sz="2400">
                <a:solidFill>
                  <a:srgbClr val="138A8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42E11027-C15B-94A2-7F3C-889899CEBD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5063" y="5974645"/>
            <a:ext cx="1838736" cy="259309"/>
          </a:xfrm>
          <a:prstGeom prst="rect">
            <a:avLst/>
          </a:prstGeom>
        </p:spPr>
      </p:pic>
    </p:spTree>
    <p:extLst>
      <p:ext uri="{BB962C8B-B14F-4D97-AF65-F5344CB8AC3E}">
        <p14:creationId xmlns:p14="http://schemas.microsoft.com/office/powerpoint/2010/main" val="37540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descr="A blue and black background&#10;&#10;Description automatically generated with medium confidence">
            <a:extLst>
              <a:ext uri="{FF2B5EF4-FFF2-40B4-BE49-F238E27FC236}">
                <a16:creationId xmlns:a16="http://schemas.microsoft.com/office/drawing/2014/main" id="{F722C807-4B44-B872-8B6A-BDC1E3704A4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a:off x="0" y="2209294"/>
            <a:ext cx="10141225" cy="4648706"/>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732183" y="1549330"/>
            <a:ext cx="5363817" cy="1006475"/>
          </a:xfrm>
        </p:spPr>
        <p:txBody>
          <a:bodyPr anchor="ctr">
            <a:noAutofit/>
          </a:bodyPr>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3F0F3E80-BD80-902C-10E5-C62BAB92C9E4}"/>
              </a:ext>
            </a:extLst>
          </p:cNvPr>
          <p:cNvSpPr>
            <a:spLocks noGrp="1"/>
          </p:cNvSpPr>
          <p:nvPr>
            <p:ph type="subTitle" idx="1"/>
          </p:nvPr>
        </p:nvSpPr>
        <p:spPr>
          <a:xfrm>
            <a:off x="732183" y="2647881"/>
            <a:ext cx="568187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B4574FF5-7577-D31A-D1BC-2F12745013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712"/>
          <a:stretch/>
        </p:blipFill>
        <p:spPr>
          <a:xfrm>
            <a:off x="9624389" y="1382257"/>
            <a:ext cx="2567611" cy="4033808"/>
          </a:xfrm>
          <a:prstGeom prst="rect">
            <a:avLst/>
          </a:prstGeom>
        </p:spPr>
      </p:pic>
      <p:pic>
        <p:nvPicPr>
          <p:cNvPr id="5" name="Picture 4" descr="A blue and green logo&#10;&#10;Description automatically generated">
            <a:extLst>
              <a:ext uri="{FF2B5EF4-FFF2-40B4-BE49-F238E27FC236}">
                <a16:creationId xmlns:a16="http://schemas.microsoft.com/office/drawing/2014/main" id="{078F6907-D3BE-4EDE-ADB6-5355E6A9CF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5062" y="5968002"/>
            <a:ext cx="1838738" cy="259309"/>
          </a:xfrm>
          <a:prstGeom prst="rect">
            <a:avLst/>
          </a:prstGeom>
        </p:spPr>
      </p:pic>
    </p:spTree>
    <p:extLst>
      <p:ext uri="{BB962C8B-B14F-4D97-AF65-F5344CB8AC3E}">
        <p14:creationId xmlns:p14="http://schemas.microsoft.com/office/powerpoint/2010/main" val="342231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blue and black background&#10;&#10;Description automatically generated with medium confidence">
            <a:extLst>
              <a:ext uri="{FF2B5EF4-FFF2-40B4-BE49-F238E27FC236}">
                <a16:creationId xmlns:a16="http://schemas.microsoft.com/office/drawing/2014/main" id="{F722C807-4B44-B872-8B6A-BDC1E3704A4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a:off x="0" y="2209294"/>
            <a:ext cx="10141225" cy="4648706"/>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1524000" y="2503487"/>
            <a:ext cx="9144000" cy="1006475"/>
          </a:xfrm>
        </p:spPr>
        <p:txBody>
          <a:bodyPr anchor="ctr">
            <a:noAutofit/>
          </a:bodyPr>
          <a:lstStyle>
            <a:lvl1pPr algn="ctr">
              <a:defRPr sz="3600"/>
            </a:lvl1pPr>
          </a:lstStyle>
          <a:p>
            <a:r>
              <a:rPr lang="en-US" dirty="0"/>
              <a:t>CLICK TO EDIT MASTER TITLE STYLE</a:t>
            </a:r>
          </a:p>
        </p:txBody>
      </p:sp>
      <p:pic>
        <p:nvPicPr>
          <p:cNvPr id="7" name="Picture 6">
            <a:extLst>
              <a:ext uri="{FF2B5EF4-FFF2-40B4-BE49-F238E27FC236}">
                <a16:creationId xmlns:a16="http://schemas.microsoft.com/office/drawing/2014/main" id="{DDFE56E1-9B25-4849-7DF1-A2E81EA295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6200000">
            <a:off x="9552308" y="4404191"/>
            <a:ext cx="3728527" cy="525818"/>
          </a:xfrm>
          <a:prstGeom prst="rect">
            <a:avLst/>
          </a:prstGeom>
        </p:spPr>
      </p:pic>
    </p:spTree>
    <p:extLst>
      <p:ext uri="{BB962C8B-B14F-4D97-AF65-F5344CB8AC3E}">
        <p14:creationId xmlns:p14="http://schemas.microsoft.com/office/powerpoint/2010/main" val="283130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B32ADF-A3CA-DF58-3BE4-99A25921D7AE}"/>
              </a:ext>
            </a:extLst>
          </p:cNvPr>
          <p:cNvSpPr/>
          <p:nvPr userDrawn="1"/>
        </p:nvSpPr>
        <p:spPr>
          <a:xfrm>
            <a:off x="0" y="0"/>
            <a:ext cx="12192000" cy="6858000"/>
          </a:xfrm>
          <a:prstGeom prst="rect">
            <a:avLst/>
          </a:prstGeom>
          <a:solidFill>
            <a:srgbClr val="138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yellow wavy lines&#10;&#10;Description automatically generated">
            <a:extLst>
              <a:ext uri="{FF2B5EF4-FFF2-40B4-BE49-F238E27FC236}">
                <a16:creationId xmlns:a16="http://schemas.microsoft.com/office/drawing/2014/main" id="{7A828522-3532-279F-0AC9-434C63F727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11"/>
          <a:stretch/>
        </p:blipFill>
        <p:spPr>
          <a:xfrm>
            <a:off x="-14240" y="655983"/>
            <a:ext cx="12206240" cy="6202017"/>
          </a:xfrm>
          <a:prstGeom prst="rect">
            <a:avLst/>
          </a:prstGeom>
        </p:spPr>
      </p:pic>
      <p:sp>
        <p:nvSpPr>
          <p:cNvPr id="2" name="Title 1">
            <a:extLst>
              <a:ext uri="{FF2B5EF4-FFF2-40B4-BE49-F238E27FC236}">
                <a16:creationId xmlns:a16="http://schemas.microsoft.com/office/drawing/2014/main" id="{851DA672-6A04-4706-5F38-E1DBEA1769F2}"/>
              </a:ext>
            </a:extLst>
          </p:cNvPr>
          <p:cNvSpPr>
            <a:spLocks noGrp="1"/>
          </p:cNvSpPr>
          <p:nvPr>
            <p:ph type="ctrTitle" hasCustomPrompt="1"/>
          </p:nvPr>
        </p:nvSpPr>
        <p:spPr>
          <a:xfrm>
            <a:off x="2884179" y="2007706"/>
            <a:ext cx="8804239" cy="2136913"/>
          </a:xfrm>
        </p:spPr>
        <p:txBody>
          <a:bodyPr anchor="ctr">
            <a:noAutofit/>
          </a:bodyPr>
          <a:lstStyle>
            <a:lvl1pPr algn="l">
              <a:defRPr sz="6000">
                <a:solidFill>
                  <a:schemeClr val="bg1"/>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6A3F355C-489A-B76F-0358-E9F5234CE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9846" y="526328"/>
            <a:ext cx="1838736" cy="259309"/>
          </a:xfrm>
          <a:prstGeom prst="rect">
            <a:avLst/>
          </a:prstGeom>
        </p:spPr>
      </p:pic>
    </p:spTree>
    <p:extLst>
      <p:ext uri="{BB962C8B-B14F-4D97-AF65-F5344CB8AC3E}">
        <p14:creationId xmlns:p14="http://schemas.microsoft.com/office/powerpoint/2010/main" val="146273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8C46E-0A8E-5A47-99D6-0F8EA22AD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30F8CF0-BAE8-CF00-68F6-4F6805CFC8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03ABB98A-3C6A-3B7B-386F-894806DC30F1}"/>
              </a:ext>
            </a:extLst>
          </p:cNvPr>
          <p:cNvSpPr>
            <a:spLocks noGrp="1"/>
          </p:cNvSpPr>
          <p:nvPr>
            <p:ph type="dt" sz="half" idx="2"/>
          </p:nvPr>
        </p:nvSpPr>
        <p:spPr>
          <a:xfrm>
            <a:off x="2975113" y="6356350"/>
            <a:ext cx="940904" cy="365125"/>
          </a:xfrm>
          <a:prstGeom prst="rect">
            <a:avLst/>
          </a:prstGeom>
        </p:spPr>
        <p:txBody>
          <a:bodyPr/>
          <a:lstStyle>
            <a:lvl1pPr algn="ctr">
              <a:defRPr sz="1200">
                <a:solidFill>
                  <a:srgbClr val="121830"/>
                </a:solidFill>
              </a:defRPr>
            </a:lvl1pPr>
          </a:lstStyle>
          <a:p>
            <a:fld id="{3903565B-B8D0-D441-94E7-2A48B2CCB6A5}" type="datetimeFigureOut">
              <a:rPr lang="en-US" smtClean="0"/>
              <a:pPr/>
              <a:t>3/6/24</a:t>
            </a:fld>
            <a:endParaRPr lang="en-US" dirty="0"/>
          </a:p>
        </p:txBody>
      </p:sp>
      <p:sp>
        <p:nvSpPr>
          <p:cNvPr id="10" name="Footer Placeholder 5">
            <a:extLst>
              <a:ext uri="{FF2B5EF4-FFF2-40B4-BE49-F238E27FC236}">
                <a16:creationId xmlns:a16="http://schemas.microsoft.com/office/drawing/2014/main" id="{3EEEF1C2-0326-59BE-06E0-F6F618B9D6B9}"/>
              </a:ext>
            </a:extLst>
          </p:cNvPr>
          <p:cNvSpPr>
            <a:spLocks noGrp="1"/>
          </p:cNvSpPr>
          <p:nvPr>
            <p:ph type="ftr" sz="quarter" idx="3"/>
          </p:nvPr>
        </p:nvSpPr>
        <p:spPr>
          <a:xfrm>
            <a:off x="4038600" y="6356350"/>
            <a:ext cx="4114800" cy="365125"/>
          </a:xfrm>
          <a:prstGeom prst="rect">
            <a:avLst/>
          </a:prstGeom>
        </p:spPr>
        <p:txBody>
          <a:bodyPr/>
          <a:lstStyle>
            <a:lvl1pPr algn="ctr">
              <a:defRPr sz="1200">
                <a:solidFill>
                  <a:srgbClr val="121830"/>
                </a:solidFill>
              </a:defRPr>
            </a:lvl1pPr>
          </a:lstStyle>
          <a:p>
            <a:endParaRPr lang="en-US" dirty="0"/>
          </a:p>
        </p:txBody>
      </p:sp>
      <p:sp>
        <p:nvSpPr>
          <p:cNvPr id="11" name="Slide Number Placeholder 6">
            <a:extLst>
              <a:ext uri="{FF2B5EF4-FFF2-40B4-BE49-F238E27FC236}">
                <a16:creationId xmlns:a16="http://schemas.microsoft.com/office/drawing/2014/main" id="{2FE54212-AD68-1302-F363-47BE363769DF}"/>
              </a:ext>
            </a:extLst>
          </p:cNvPr>
          <p:cNvSpPr>
            <a:spLocks noGrp="1"/>
          </p:cNvSpPr>
          <p:nvPr>
            <p:ph type="sldNum" sz="quarter" idx="4"/>
          </p:nvPr>
        </p:nvSpPr>
        <p:spPr>
          <a:xfrm>
            <a:off x="8275984" y="6356350"/>
            <a:ext cx="940904" cy="365125"/>
          </a:xfrm>
          <a:prstGeom prst="rect">
            <a:avLst/>
          </a:prstGeom>
        </p:spPr>
        <p:txBody>
          <a:bodyPr/>
          <a:lstStyle>
            <a:lvl1pPr algn="ctr">
              <a:defRPr sz="1200">
                <a:solidFill>
                  <a:srgbClr val="121830"/>
                </a:solidFill>
              </a:defRPr>
            </a:lvl1pPr>
          </a:lstStyle>
          <a:p>
            <a:fld id="{D4DC75E0-9A33-D141-BF19-0EB572A9EFC5}" type="slidenum">
              <a:rPr lang="en-US" smtClean="0"/>
              <a:pPr/>
              <a:t>‹#›</a:t>
            </a:fld>
            <a:endParaRPr lang="en-US"/>
          </a:p>
        </p:txBody>
      </p:sp>
    </p:spTree>
    <p:extLst>
      <p:ext uri="{BB962C8B-B14F-4D97-AF65-F5344CB8AC3E}">
        <p14:creationId xmlns:p14="http://schemas.microsoft.com/office/powerpoint/2010/main" val="204906822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64" r:id="rId4"/>
    <p:sldLayoutId id="2147483665" r:id="rId5"/>
    <p:sldLayoutId id="2147483666" r:id="rId6"/>
    <p:sldLayoutId id="2147483663" r:id="rId7"/>
    <p:sldLayoutId id="2147483659" r:id="rId8"/>
    <p:sldLayoutId id="2147483668" r:id="rId9"/>
    <p:sldLayoutId id="2147483669" r:id="rId10"/>
    <p:sldLayoutId id="2147483660" r:id="rId11"/>
    <p:sldLayoutId id="2147483661" r:id="rId12"/>
    <p:sldLayoutId id="2147483650" r:id="rId13"/>
    <p:sldLayoutId id="2147483667" r:id="rId14"/>
    <p:sldLayoutId id="2147483652" r:id="rId15"/>
    <p:sldLayoutId id="2147483654" r:id="rId16"/>
    <p:sldLayoutId id="2147483655" r:id="rId17"/>
  </p:sldLayoutIdLst>
  <p:txStyles>
    <p:titleStyle>
      <a:lvl1pPr algn="l" defTabSz="914400" rtl="0" eaLnBrk="1" latinLnBrk="0" hangingPunct="1">
        <a:lnSpc>
          <a:spcPct val="90000"/>
        </a:lnSpc>
        <a:spcBef>
          <a:spcPct val="0"/>
        </a:spcBef>
        <a:buNone/>
        <a:defRPr sz="4000" b="1" i="0" kern="1200">
          <a:solidFill>
            <a:srgbClr val="121830"/>
          </a:solidFill>
          <a:latin typeface="Helvetica" pitchFamily="2" charset="0"/>
          <a:ea typeface="Helvetica Neue Condensed" panose="02000503000000020004" pitchFamily="2" charset="0"/>
          <a:cs typeface="Microsoft Sans Serif" panose="020B0604020202020204" pitchFamily="34" charset="0"/>
        </a:defRPr>
      </a:lvl1pPr>
    </p:titleStyle>
    <p:bodyStyle>
      <a:lvl1pPr marL="457200" indent="-457200" algn="l" defTabSz="914400" rtl="0" eaLnBrk="1" latinLnBrk="0" hangingPunct="1">
        <a:lnSpc>
          <a:spcPct val="90000"/>
        </a:lnSpc>
        <a:spcBef>
          <a:spcPts val="1000"/>
        </a:spcBef>
        <a:buFontTx/>
        <a:buBlip>
          <a:blip r:embed="rId19"/>
        </a:buBlip>
        <a:defRPr sz="2800" b="1" i="0" kern="1200">
          <a:solidFill>
            <a:srgbClr val="138A82"/>
          </a:solidFill>
          <a:latin typeface="Helvetica" pitchFamily="2" charset="0"/>
          <a:ea typeface="Tahoma" panose="020B0604030504040204" pitchFamily="34" charset="0"/>
          <a:cs typeface="Microsoft Sans Serif"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Tahoma" panose="020B0604030504040204" pitchFamily="34" charset="0"/>
          <a:cs typeface="Microsoft Sans Serif"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Tahoma" panose="020B0604030504040204" pitchFamily="34" charset="0"/>
          <a:cs typeface="Microsoft Sans Serif"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Tahoma" panose="020B0604030504040204" pitchFamily="34" charset="0"/>
          <a:cs typeface="Microsoft Sans Serif"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Tahoma" panose="020B0604030504040204" pitchFamily="34" charset="0"/>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travelnevada.com/rockhounding-minin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78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4D48-C881-CB5D-7F46-9E2EECF3BAE5}"/>
              </a:ext>
            </a:extLst>
          </p:cNvPr>
          <p:cNvSpPr>
            <a:spLocks noGrp="1"/>
          </p:cNvSpPr>
          <p:nvPr>
            <p:ph type="title"/>
          </p:nvPr>
        </p:nvSpPr>
        <p:spPr/>
        <p:txBody>
          <a:bodyPr/>
          <a:lstStyle/>
          <a:p>
            <a:r>
              <a:rPr lang="en-US" dirty="0">
                <a:solidFill>
                  <a:srgbClr val="138A82"/>
                </a:solidFill>
              </a:rPr>
              <a:t>LAS VEGAS</a:t>
            </a:r>
          </a:p>
        </p:txBody>
      </p:sp>
      <p:sp>
        <p:nvSpPr>
          <p:cNvPr id="3" name="Content Placeholder 2">
            <a:extLst>
              <a:ext uri="{FF2B5EF4-FFF2-40B4-BE49-F238E27FC236}">
                <a16:creationId xmlns:a16="http://schemas.microsoft.com/office/drawing/2014/main" id="{4362CD40-B73D-6251-BD1D-4FD85B559FC0}"/>
              </a:ext>
            </a:extLst>
          </p:cNvPr>
          <p:cNvSpPr>
            <a:spLocks noGrp="1"/>
          </p:cNvSpPr>
          <p:nvPr>
            <p:ph idx="1"/>
          </p:nvPr>
        </p:nvSpPr>
        <p:spPr>
          <a:xfrm>
            <a:off x="838200" y="1825625"/>
            <a:ext cx="5385047" cy="4351338"/>
          </a:xfrm>
        </p:spPr>
        <p:txBody>
          <a:bodyPr/>
          <a:lstStyle/>
          <a:p>
            <a:r>
              <a:rPr lang="en-US" b="0" dirty="0">
                <a:solidFill>
                  <a:srgbClr val="121F49"/>
                </a:solidFill>
              </a:rPr>
              <a:t>Is it any wonder Las Vegas is known as the trade show capital of the world? Make the most out of your stay while you come to </a:t>
            </a:r>
            <a:r>
              <a:rPr lang="en-US" dirty="0" err="1">
                <a:solidFill>
                  <a:srgbClr val="121F49"/>
                </a:solidFill>
              </a:rPr>
              <a:t>MINExpo</a:t>
            </a:r>
            <a:endParaRPr lang="en-US" dirty="0">
              <a:solidFill>
                <a:srgbClr val="121F49"/>
              </a:solidFill>
            </a:endParaRPr>
          </a:p>
          <a:p>
            <a:pPr lvl="1"/>
            <a:r>
              <a:rPr lang="en-US" dirty="0">
                <a:solidFill>
                  <a:srgbClr val="4BA69C"/>
                </a:solidFill>
              </a:rPr>
              <a:t>World Class Dining, Shopping, and Gaming</a:t>
            </a:r>
          </a:p>
          <a:p>
            <a:pPr lvl="1"/>
            <a:r>
              <a:rPr lang="en-US" dirty="0">
                <a:solidFill>
                  <a:srgbClr val="4BA69C"/>
                </a:solidFill>
              </a:rPr>
              <a:t>Concerts and Entertainment</a:t>
            </a:r>
          </a:p>
          <a:p>
            <a:pPr lvl="1"/>
            <a:r>
              <a:rPr lang="en-US" dirty="0">
                <a:solidFill>
                  <a:srgbClr val="4BA69C"/>
                </a:solidFill>
              </a:rPr>
              <a:t>Day trips to the Grand Canyon, Hoover Dam, Antilope Canyon, and more!</a:t>
            </a:r>
          </a:p>
          <a:p>
            <a:pPr lvl="1"/>
            <a:r>
              <a:rPr lang="en-US" dirty="0">
                <a:solidFill>
                  <a:srgbClr val="4BA69C"/>
                </a:solidFill>
              </a:rPr>
              <a:t>Tour of some of the </a:t>
            </a:r>
            <a:r>
              <a:rPr lang="en-US" b="1" dirty="0">
                <a:solidFill>
                  <a:srgbClr val="4BA69C"/>
                </a:solidFill>
              </a:rPr>
              <a:t>largest modern mines in the U.S</a:t>
            </a:r>
            <a:r>
              <a:rPr lang="en-US" dirty="0">
                <a:solidFill>
                  <a:srgbClr val="4BA69C"/>
                </a:solidFill>
              </a:rPr>
              <a:t>. – Check </a:t>
            </a:r>
            <a:r>
              <a:rPr lang="en-US" dirty="0">
                <a:solidFill>
                  <a:srgbClr val="4BA69C"/>
                </a:solidFill>
                <a:hlinkClick r:id="rId3"/>
              </a:rPr>
              <a:t>Travel Nevada</a:t>
            </a:r>
            <a:r>
              <a:rPr lang="en-US" dirty="0">
                <a:solidFill>
                  <a:srgbClr val="4BA69C"/>
                </a:solidFill>
              </a:rPr>
              <a:t> for more information.</a:t>
            </a:r>
            <a:endParaRPr lang="en-US" dirty="0"/>
          </a:p>
        </p:txBody>
      </p:sp>
      <p:pic>
        <p:nvPicPr>
          <p:cNvPr id="4" name="Picture 2" descr="13 Best Things to Do in Las Vegas - What is Las Vegas Most Famous For? – Go  Guides">
            <a:extLst>
              <a:ext uri="{FF2B5EF4-FFF2-40B4-BE49-F238E27FC236}">
                <a16:creationId xmlns:a16="http://schemas.microsoft.com/office/drawing/2014/main" id="{F501C9B7-95FA-CFC3-ED69-E576B5F29E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4154" y="2121970"/>
            <a:ext cx="3923541" cy="26140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 Commercial Services Logo">
            <a:extLst>
              <a:ext uri="{FF2B5EF4-FFF2-40B4-BE49-F238E27FC236}">
                <a16:creationId xmlns:a16="http://schemas.microsoft.com/office/drawing/2014/main" id="{7973A4D4-A98D-2C5C-23F7-275B673220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31F10D3-113B-414E-6192-96BC9B9B8105}"/>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8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FFFC-5CB1-A58F-2720-81B80BDE2EA1}"/>
              </a:ext>
            </a:extLst>
          </p:cNvPr>
          <p:cNvSpPr>
            <a:spLocks noGrp="1"/>
          </p:cNvSpPr>
          <p:nvPr>
            <p:ph type="title"/>
          </p:nvPr>
        </p:nvSpPr>
        <p:spPr/>
        <p:txBody>
          <a:bodyPr/>
          <a:lstStyle/>
          <a:p>
            <a:r>
              <a:rPr lang="en-US" dirty="0">
                <a:solidFill>
                  <a:srgbClr val="121F49"/>
                </a:solidFill>
              </a:rPr>
              <a:t>INTERESTED IN JOINING A DELEGATION?</a:t>
            </a:r>
          </a:p>
        </p:txBody>
      </p:sp>
      <p:sp>
        <p:nvSpPr>
          <p:cNvPr id="3" name="Content Placeholder 2">
            <a:extLst>
              <a:ext uri="{FF2B5EF4-FFF2-40B4-BE49-F238E27FC236}">
                <a16:creationId xmlns:a16="http://schemas.microsoft.com/office/drawing/2014/main" id="{384E328C-6836-ED79-B6D9-804A3AA24DCF}"/>
              </a:ext>
            </a:extLst>
          </p:cNvPr>
          <p:cNvSpPr>
            <a:spLocks noGrp="1"/>
          </p:cNvSpPr>
          <p:nvPr>
            <p:ph idx="1"/>
          </p:nvPr>
        </p:nvSpPr>
        <p:spPr/>
        <p:txBody>
          <a:bodyPr/>
          <a:lstStyle/>
          <a:p>
            <a:r>
              <a:rPr lang="en-US" b="0" dirty="0"/>
              <a:t>Contact __________ </a:t>
            </a:r>
            <a:r>
              <a:rPr lang="en-US" b="0" dirty="0">
                <a:highlight>
                  <a:srgbClr val="FFFF00"/>
                </a:highlight>
              </a:rPr>
              <a:t>(fill with your contact information)</a:t>
            </a:r>
          </a:p>
          <a:p>
            <a:r>
              <a:rPr lang="en-US" b="0" dirty="0"/>
              <a:t>Check if you need a visa and start your application</a:t>
            </a:r>
          </a:p>
          <a:p>
            <a:r>
              <a:rPr lang="en-US" b="0" dirty="0"/>
              <a:t>Book your hotel and flight early</a:t>
            </a:r>
          </a:p>
          <a:p>
            <a:pPr lvl="1"/>
            <a:r>
              <a:rPr lang="en-US" dirty="0">
                <a:solidFill>
                  <a:srgbClr val="121F49"/>
                </a:solidFill>
              </a:rPr>
              <a:t>Discount room block rates are accessible through registration.</a:t>
            </a:r>
            <a:endParaRPr lang="en-US" b="0" dirty="0">
              <a:solidFill>
                <a:srgbClr val="121F49"/>
              </a:solidFill>
            </a:endParaRPr>
          </a:p>
          <a:p>
            <a:r>
              <a:rPr lang="en-US" b="0" dirty="0"/>
              <a:t>Follow </a:t>
            </a:r>
            <a:r>
              <a:rPr lang="en-US" b="0" dirty="0" err="1"/>
              <a:t>MINExpo’s</a:t>
            </a:r>
            <a:r>
              <a:rPr lang="en-US" b="0" dirty="0"/>
              <a:t> social media:</a:t>
            </a:r>
          </a:p>
          <a:p>
            <a:pPr lvl="1"/>
            <a:r>
              <a:rPr lang="en-US" b="0" dirty="0">
                <a:solidFill>
                  <a:srgbClr val="121F49"/>
                </a:solidFill>
              </a:rPr>
              <a:t>X: </a:t>
            </a:r>
            <a:r>
              <a:rPr lang="en-US" dirty="0">
                <a:solidFill>
                  <a:srgbClr val="121F49"/>
                </a:solidFill>
              </a:rPr>
              <a:t>@</a:t>
            </a:r>
            <a:r>
              <a:rPr lang="en-US" b="0" dirty="0">
                <a:solidFill>
                  <a:srgbClr val="121F49"/>
                </a:solidFill>
              </a:rPr>
              <a:t>MINExpoIntl</a:t>
            </a:r>
          </a:p>
          <a:p>
            <a:pPr lvl="1"/>
            <a:r>
              <a:rPr lang="en-US" dirty="0">
                <a:solidFill>
                  <a:srgbClr val="121F49"/>
                </a:solidFill>
              </a:rPr>
              <a:t>Facebook: </a:t>
            </a:r>
            <a:r>
              <a:rPr lang="en-US" dirty="0" err="1">
                <a:solidFill>
                  <a:srgbClr val="121F49"/>
                </a:solidFill>
              </a:rPr>
              <a:t>MINExpo</a:t>
            </a:r>
            <a:r>
              <a:rPr lang="en-US" dirty="0">
                <a:solidFill>
                  <a:srgbClr val="121F49"/>
                </a:solidFill>
              </a:rPr>
              <a:t> INTERNATIONAL </a:t>
            </a:r>
          </a:p>
          <a:p>
            <a:pPr lvl="1"/>
            <a:r>
              <a:rPr lang="en-US" b="0" dirty="0">
                <a:solidFill>
                  <a:srgbClr val="121F49"/>
                </a:solidFill>
              </a:rPr>
              <a:t>Instagram: </a:t>
            </a:r>
            <a:r>
              <a:rPr lang="en-US" b="0" dirty="0" err="1">
                <a:solidFill>
                  <a:srgbClr val="121F49"/>
                </a:solidFill>
              </a:rPr>
              <a:t>minexpointl</a:t>
            </a:r>
            <a:endParaRPr lang="en-US" b="0" dirty="0">
              <a:solidFill>
                <a:srgbClr val="121F49"/>
              </a:solidFill>
            </a:endParaRPr>
          </a:p>
          <a:p>
            <a:pPr marL="0" indent="0">
              <a:buNone/>
            </a:pPr>
            <a:endParaRPr lang="en-US" b="0" dirty="0"/>
          </a:p>
        </p:txBody>
      </p:sp>
      <p:pic>
        <p:nvPicPr>
          <p:cNvPr id="4" name="Picture 3" descr="U.S. Commercial Services Logo">
            <a:extLst>
              <a:ext uri="{FF2B5EF4-FFF2-40B4-BE49-F238E27FC236}">
                <a16:creationId xmlns:a16="http://schemas.microsoft.com/office/drawing/2014/main" id="{13C26F17-4930-650D-7EB8-77FE20509A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E733195-872C-8785-E804-1ED79C8CFBB3}"/>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06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9E18-1236-FDB1-7698-7599BA72B6A0}"/>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B80C03D-AB9C-3EB3-56D8-3D6457C04022}"/>
              </a:ext>
            </a:extLst>
          </p:cNvPr>
          <p:cNvSpPr>
            <a:spLocks noGrp="1"/>
          </p:cNvSpPr>
          <p:nvPr>
            <p:ph type="subTitle" idx="1"/>
          </p:nvPr>
        </p:nvSpPr>
        <p:spPr/>
        <p:txBody>
          <a:bodyPr/>
          <a:lstStyle/>
          <a:p>
            <a:r>
              <a:rPr lang="en-US" dirty="0"/>
              <a:t>We are looking forward to seeing you in Las Vegas</a:t>
            </a:r>
          </a:p>
        </p:txBody>
      </p:sp>
    </p:spTree>
    <p:extLst>
      <p:ext uri="{BB962C8B-B14F-4D97-AF65-F5344CB8AC3E}">
        <p14:creationId xmlns:p14="http://schemas.microsoft.com/office/powerpoint/2010/main" val="406987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5468-690E-5F8D-474B-7BA2B9617777}"/>
              </a:ext>
            </a:extLst>
          </p:cNvPr>
          <p:cNvSpPr>
            <a:spLocks noGrp="1"/>
          </p:cNvSpPr>
          <p:nvPr>
            <p:ph type="title"/>
          </p:nvPr>
        </p:nvSpPr>
        <p:spPr/>
        <p:txBody>
          <a:bodyPr/>
          <a:lstStyle/>
          <a:p>
            <a:r>
              <a:rPr lang="en-US" dirty="0">
                <a:solidFill>
                  <a:srgbClr val="121F49"/>
                </a:solidFill>
              </a:rPr>
              <a:t>THE SHOW</a:t>
            </a:r>
          </a:p>
        </p:txBody>
      </p:sp>
      <p:sp>
        <p:nvSpPr>
          <p:cNvPr id="3" name="Content Placeholder 2">
            <a:extLst>
              <a:ext uri="{FF2B5EF4-FFF2-40B4-BE49-F238E27FC236}">
                <a16:creationId xmlns:a16="http://schemas.microsoft.com/office/drawing/2014/main" id="{AECBE1AA-A599-1BB4-96CA-CD4DC50635CC}"/>
              </a:ext>
            </a:extLst>
          </p:cNvPr>
          <p:cNvSpPr>
            <a:spLocks noGrp="1"/>
          </p:cNvSpPr>
          <p:nvPr>
            <p:ph idx="1"/>
          </p:nvPr>
        </p:nvSpPr>
        <p:spPr>
          <a:xfrm>
            <a:off x="838200" y="1825625"/>
            <a:ext cx="10515600" cy="1894119"/>
          </a:xfrm>
        </p:spPr>
        <p:txBody>
          <a:bodyPr>
            <a:normAutofit/>
          </a:bodyPr>
          <a:lstStyle/>
          <a:p>
            <a:r>
              <a:rPr lang="en-US" sz="2000" dirty="0" err="1"/>
              <a:t>MINExpo</a:t>
            </a:r>
            <a:r>
              <a:rPr lang="en-US" sz="2000" dirty="0"/>
              <a:t>,</a:t>
            </a:r>
            <a:r>
              <a:rPr lang="en-US" sz="2000" b="0" dirty="0"/>
              <a:t> owned and produced by the National Mining Association, brings professionals, experts and decision-makers from the global mining industry together. The show floor will feature mining products for safety, drilling, engineering, materials handling, training &amp; HR and much more.</a:t>
            </a:r>
          </a:p>
        </p:txBody>
      </p:sp>
      <p:sp>
        <p:nvSpPr>
          <p:cNvPr id="5" name="Rectangle 4">
            <a:extLst>
              <a:ext uri="{FF2B5EF4-FFF2-40B4-BE49-F238E27FC236}">
                <a16:creationId xmlns:a16="http://schemas.microsoft.com/office/drawing/2014/main" id="{FB994D41-CF96-5607-3846-4A9192E78998}"/>
              </a:ext>
            </a:extLst>
          </p:cNvPr>
          <p:cNvSpPr/>
          <p:nvPr/>
        </p:nvSpPr>
        <p:spPr>
          <a:xfrm>
            <a:off x="0" y="3429001"/>
            <a:ext cx="12192000" cy="1613516"/>
          </a:xfrm>
          <a:prstGeom prst="rect">
            <a:avLst/>
          </a:prstGeom>
          <a:solidFill>
            <a:srgbClr val="1218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21F49"/>
              </a:solidFill>
            </a:endParaRPr>
          </a:p>
        </p:txBody>
      </p:sp>
      <p:sp>
        <p:nvSpPr>
          <p:cNvPr id="4" name="TextBox 3">
            <a:extLst>
              <a:ext uri="{FF2B5EF4-FFF2-40B4-BE49-F238E27FC236}">
                <a16:creationId xmlns:a16="http://schemas.microsoft.com/office/drawing/2014/main" id="{EE9482F2-5B7A-0798-F80F-B13BB209644B}"/>
              </a:ext>
            </a:extLst>
          </p:cNvPr>
          <p:cNvSpPr txBox="1"/>
          <p:nvPr/>
        </p:nvSpPr>
        <p:spPr>
          <a:xfrm>
            <a:off x="1185169" y="3707851"/>
            <a:ext cx="1074198" cy="1077218"/>
          </a:xfrm>
          <a:prstGeom prst="rect">
            <a:avLst/>
          </a:prstGeom>
          <a:noFill/>
        </p:spPr>
        <p:txBody>
          <a:bodyPr wrap="square" rtlCol="0">
            <a:spAutoFit/>
          </a:bodyPr>
          <a:lstStyle/>
          <a:p>
            <a:pPr algn="ctr"/>
            <a:r>
              <a:rPr lang="en-US" sz="4000" b="1" dirty="0">
                <a:solidFill>
                  <a:schemeClr val="bg1">
                    <a:lumMod val="95000"/>
                  </a:schemeClr>
                </a:solidFill>
                <a:latin typeface="Helvetica" panose="020B0604020202020204" pitchFamily="34" charset="0"/>
                <a:cs typeface="Helvetica" panose="020B0604020202020204" pitchFamily="34" charset="0"/>
              </a:rPr>
              <a:t>3</a:t>
            </a:r>
          </a:p>
          <a:p>
            <a:pPr algn="ctr"/>
            <a:r>
              <a:rPr lang="en-US" sz="1200" dirty="0">
                <a:solidFill>
                  <a:schemeClr val="bg1">
                    <a:lumMod val="95000"/>
                  </a:schemeClr>
                </a:solidFill>
                <a:latin typeface="Helvetica" panose="020B0604020202020204" pitchFamily="34" charset="0"/>
                <a:cs typeface="Helvetica" panose="020B0604020202020204" pitchFamily="34" charset="0"/>
              </a:rPr>
              <a:t>EXHIBIT HALLS</a:t>
            </a:r>
          </a:p>
        </p:txBody>
      </p:sp>
      <p:sp>
        <p:nvSpPr>
          <p:cNvPr id="6" name="TextBox 5">
            <a:extLst>
              <a:ext uri="{FF2B5EF4-FFF2-40B4-BE49-F238E27FC236}">
                <a16:creationId xmlns:a16="http://schemas.microsoft.com/office/drawing/2014/main" id="{137C1A93-3C53-430F-5645-C2B682CD010E}"/>
              </a:ext>
            </a:extLst>
          </p:cNvPr>
          <p:cNvSpPr txBox="1"/>
          <p:nvPr/>
        </p:nvSpPr>
        <p:spPr>
          <a:xfrm>
            <a:off x="2795232" y="3707851"/>
            <a:ext cx="2183907" cy="1077218"/>
          </a:xfrm>
          <a:prstGeom prst="rect">
            <a:avLst/>
          </a:prstGeom>
          <a:noFill/>
        </p:spPr>
        <p:txBody>
          <a:bodyPr wrap="square" rtlCol="0">
            <a:spAutoFit/>
          </a:bodyPr>
          <a:lstStyle/>
          <a:p>
            <a:pPr algn="ctr"/>
            <a:r>
              <a:rPr lang="en-US" sz="4000" b="1" dirty="0">
                <a:solidFill>
                  <a:schemeClr val="bg1">
                    <a:lumMod val="95000"/>
                  </a:schemeClr>
                </a:solidFill>
                <a:latin typeface="Helvetica" panose="020B0604020202020204" pitchFamily="34" charset="0"/>
                <a:cs typeface="Helvetica" panose="020B0604020202020204" pitchFamily="34" charset="0"/>
              </a:rPr>
              <a:t>1,900+</a:t>
            </a:r>
          </a:p>
          <a:p>
            <a:pPr algn="ctr"/>
            <a:r>
              <a:rPr lang="en-US" sz="1200" dirty="0">
                <a:solidFill>
                  <a:schemeClr val="bg1">
                    <a:lumMod val="95000"/>
                  </a:schemeClr>
                </a:solidFill>
                <a:latin typeface="Helvetica" panose="020B0604020202020204" pitchFamily="34" charset="0"/>
                <a:cs typeface="Helvetica" panose="020B0604020202020204" pitchFamily="34" charset="0"/>
              </a:rPr>
              <a:t>INDUSTRY </a:t>
            </a:r>
          </a:p>
          <a:p>
            <a:pPr algn="ctr"/>
            <a:r>
              <a:rPr lang="en-US" sz="1200" dirty="0">
                <a:solidFill>
                  <a:schemeClr val="bg1">
                    <a:lumMod val="95000"/>
                  </a:schemeClr>
                </a:solidFill>
                <a:latin typeface="Helvetica" panose="020B0604020202020204" pitchFamily="34" charset="0"/>
                <a:cs typeface="Helvetica" panose="020B0604020202020204" pitchFamily="34" charset="0"/>
              </a:rPr>
              <a:t>SUPPLIERS</a:t>
            </a:r>
          </a:p>
        </p:txBody>
      </p:sp>
      <p:sp>
        <p:nvSpPr>
          <p:cNvPr id="7" name="TextBox 6">
            <a:extLst>
              <a:ext uri="{FF2B5EF4-FFF2-40B4-BE49-F238E27FC236}">
                <a16:creationId xmlns:a16="http://schemas.microsoft.com/office/drawing/2014/main" id="{67F02D8F-8AF3-3264-D34F-1901110B715A}"/>
              </a:ext>
            </a:extLst>
          </p:cNvPr>
          <p:cNvSpPr txBox="1"/>
          <p:nvPr/>
        </p:nvSpPr>
        <p:spPr>
          <a:xfrm>
            <a:off x="5515004" y="3707851"/>
            <a:ext cx="2183907" cy="1077218"/>
          </a:xfrm>
          <a:prstGeom prst="rect">
            <a:avLst/>
          </a:prstGeom>
          <a:noFill/>
        </p:spPr>
        <p:txBody>
          <a:bodyPr wrap="square" rtlCol="0">
            <a:spAutoFit/>
          </a:bodyPr>
          <a:lstStyle/>
          <a:p>
            <a:pPr algn="ctr"/>
            <a:r>
              <a:rPr lang="en-US" sz="4000" b="1" dirty="0">
                <a:solidFill>
                  <a:schemeClr val="bg1">
                    <a:lumMod val="95000"/>
                  </a:schemeClr>
                </a:solidFill>
                <a:latin typeface="Helvetica" panose="020B0604020202020204" pitchFamily="34" charset="0"/>
                <a:cs typeface="Helvetica" panose="020B0604020202020204" pitchFamily="34" charset="0"/>
              </a:rPr>
              <a:t>44,000+</a:t>
            </a:r>
          </a:p>
          <a:p>
            <a:pPr algn="ctr"/>
            <a:r>
              <a:rPr lang="en-US" sz="1200" dirty="0">
                <a:solidFill>
                  <a:schemeClr val="bg1">
                    <a:lumMod val="95000"/>
                  </a:schemeClr>
                </a:solidFill>
                <a:latin typeface="Helvetica" panose="020B0604020202020204" pitchFamily="34" charset="0"/>
                <a:cs typeface="Helvetica" panose="020B0604020202020204" pitchFamily="34" charset="0"/>
              </a:rPr>
              <a:t>MINING INDUSTRY</a:t>
            </a:r>
          </a:p>
          <a:p>
            <a:pPr algn="ctr"/>
            <a:r>
              <a:rPr lang="en-US" sz="1200" dirty="0">
                <a:solidFill>
                  <a:schemeClr val="bg1">
                    <a:lumMod val="95000"/>
                  </a:schemeClr>
                </a:solidFill>
                <a:latin typeface="Helvetica" panose="020B0604020202020204" pitchFamily="34" charset="0"/>
                <a:cs typeface="Helvetica" panose="020B0604020202020204" pitchFamily="34" charset="0"/>
              </a:rPr>
              <a:t>PROFESSIONALS</a:t>
            </a:r>
          </a:p>
        </p:txBody>
      </p:sp>
      <p:sp>
        <p:nvSpPr>
          <p:cNvPr id="8" name="TextBox 7">
            <a:extLst>
              <a:ext uri="{FF2B5EF4-FFF2-40B4-BE49-F238E27FC236}">
                <a16:creationId xmlns:a16="http://schemas.microsoft.com/office/drawing/2014/main" id="{7543C7CC-F6D9-347B-11EF-24234257BAAF}"/>
              </a:ext>
            </a:extLst>
          </p:cNvPr>
          <p:cNvSpPr txBox="1"/>
          <p:nvPr/>
        </p:nvSpPr>
        <p:spPr>
          <a:xfrm>
            <a:off x="8234777" y="3707851"/>
            <a:ext cx="2886723" cy="1077218"/>
          </a:xfrm>
          <a:prstGeom prst="rect">
            <a:avLst/>
          </a:prstGeom>
          <a:noFill/>
        </p:spPr>
        <p:txBody>
          <a:bodyPr wrap="square" rtlCol="0">
            <a:spAutoFit/>
          </a:bodyPr>
          <a:lstStyle/>
          <a:p>
            <a:pPr algn="ctr"/>
            <a:r>
              <a:rPr lang="en-US" sz="4000" b="1" dirty="0">
                <a:solidFill>
                  <a:schemeClr val="bg1">
                    <a:lumMod val="95000"/>
                  </a:schemeClr>
                </a:solidFill>
                <a:latin typeface="Helvetica" panose="020B0604020202020204" pitchFamily="34" charset="0"/>
                <a:cs typeface="Helvetica" panose="020B0604020202020204" pitchFamily="34" charset="0"/>
              </a:rPr>
              <a:t>65,000+</a:t>
            </a:r>
          </a:p>
          <a:p>
            <a:pPr algn="ctr"/>
            <a:r>
              <a:rPr lang="en-US" sz="1200" dirty="0">
                <a:solidFill>
                  <a:schemeClr val="bg1">
                    <a:lumMod val="95000"/>
                  </a:schemeClr>
                </a:solidFill>
                <a:latin typeface="Helvetica" panose="020B0604020202020204" pitchFamily="34" charset="0"/>
                <a:cs typeface="Helvetica" panose="020B0604020202020204" pitchFamily="34" charset="0"/>
              </a:rPr>
              <a:t>SQUARE METERS OF MINING</a:t>
            </a:r>
          </a:p>
          <a:p>
            <a:pPr algn="ctr"/>
            <a:r>
              <a:rPr lang="en-US" sz="1200" dirty="0">
                <a:solidFill>
                  <a:schemeClr val="bg1">
                    <a:lumMod val="95000"/>
                  </a:schemeClr>
                </a:solidFill>
                <a:latin typeface="Helvetica" panose="020B0604020202020204" pitchFamily="34" charset="0"/>
                <a:cs typeface="Helvetica" panose="020B0604020202020204" pitchFamily="34" charset="0"/>
              </a:rPr>
              <a:t>EQUIPMENT AND SERVICES</a:t>
            </a:r>
          </a:p>
        </p:txBody>
      </p:sp>
      <p:pic>
        <p:nvPicPr>
          <p:cNvPr id="10" name="Picture 4" descr="U.S. Commercial Services Logo">
            <a:extLst>
              <a:ext uri="{FF2B5EF4-FFF2-40B4-BE49-F238E27FC236}">
                <a16:creationId xmlns:a16="http://schemas.microsoft.com/office/drawing/2014/main" id="{ED65D212-1239-6510-ECA0-05D022BA1A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0E97C95-A9BF-51EF-4FA4-107029D63E0F}"/>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42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expo24-30h (1080p)">
            <a:hlinkClick r:id="" action="ppaction://media"/>
            <a:extLst>
              <a:ext uri="{FF2B5EF4-FFF2-40B4-BE49-F238E27FC236}">
                <a16:creationId xmlns:a16="http://schemas.microsoft.com/office/drawing/2014/main" id="{37662815-2472-94C3-5864-E8075276D4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21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FB3C-7D52-FACB-5B53-13BAEFDC99C4}"/>
              </a:ext>
            </a:extLst>
          </p:cNvPr>
          <p:cNvSpPr>
            <a:spLocks noGrp="1"/>
          </p:cNvSpPr>
          <p:nvPr>
            <p:ph type="title"/>
          </p:nvPr>
        </p:nvSpPr>
        <p:spPr/>
        <p:txBody>
          <a:bodyPr/>
          <a:lstStyle/>
          <a:p>
            <a:r>
              <a:rPr lang="en-US" dirty="0">
                <a:solidFill>
                  <a:srgbClr val="138A82"/>
                </a:solidFill>
              </a:rPr>
              <a:t>ABOUT NMA</a:t>
            </a:r>
          </a:p>
        </p:txBody>
      </p:sp>
      <p:sp>
        <p:nvSpPr>
          <p:cNvPr id="3" name="Content Placeholder 2">
            <a:extLst>
              <a:ext uri="{FF2B5EF4-FFF2-40B4-BE49-F238E27FC236}">
                <a16:creationId xmlns:a16="http://schemas.microsoft.com/office/drawing/2014/main" id="{275F8166-C50A-2C15-0BE8-3A11093927DD}"/>
              </a:ext>
            </a:extLst>
          </p:cNvPr>
          <p:cNvSpPr>
            <a:spLocks noGrp="1"/>
          </p:cNvSpPr>
          <p:nvPr>
            <p:ph idx="1"/>
          </p:nvPr>
        </p:nvSpPr>
        <p:spPr>
          <a:xfrm>
            <a:off x="838200" y="1825625"/>
            <a:ext cx="5473823" cy="4351338"/>
          </a:xfrm>
        </p:spPr>
        <p:txBody>
          <a:bodyPr>
            <a:normAutofit/>
          </a:bodyPr>
          <a:lstStyle/>
          <a:p>
            <a:pPr>
              <a:lnSpc>
                <a:spcPct val="100000"/>
              </a:lnSpc>
            </a:pPr>
            <a:r>
              <a:rPr lang="en-US" sz="2000" b="0" dirty="0">
                <a:solidFill>
                  <a:srgbClr val="122047"/>
                </a:solidFill>
              </a:rPr>
              <a:t>The </a:t>
            </a:r>
            <a:r>
              <a:rPr lang="en-US" sz="2000" dirty="0">
                <a:solidFill>
                  <a:srgbClr val="122047"/>
                </a:solidFill>
              </a:rPr>
              <a:t>National Mining Association (NMA) </a:t>
            </a:r>
            <a:r>
              <a:rPr lang="en-US" sz="2000" b="0" dirty="0">
                <a:solidFill>
                  <a:srgbClr val="122047"/>
                </a:solidFill>
              </a:rPr>
              <a:t>is the only national trade organization that serves as the voice of the U.S. mining industry and the hundreds of thousands of American workers it employs before Congress, the federal agencies, the judiciary and the media, advocating for public policies that will help America fully and responsibly utilize its vast natural resources. </a:t>
            </a:r>
          </a:p>
        </p:txBody>
      </p:sp>
      <p:pic>
        <p:nvPicPr>
          <p:cNvPr id="1026" name="Picture 2" descr="National Mining Association">
            <a:extLst>
              <a:ext uri="{FF2B5EF4-FFF2-40B4-BE49-F238E27FC236}">
                <a16:creationId xmlns:a16="http://schemas.microsoft.com/office/drawing/2014/main" id="{4F7602EC-432A-AE1E-611E-D3D42203FA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4137" y="2486025"/>
            <a:ext cx="32099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 Commercial Services Logo">
            <a:extLst>
              <a:ext uri="{FF2B5EF4-FFF2-40B4-BE49-F238E27FC236}">
                <a16:creationId xmlns:a16="http://schemas.microsoft.com/office/drawing/2014/main" id="{224EBAF1-2400-4151-57DC-FE17F4B7B9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BF4763E-92C7-BA0E-AB70-060B6373EB28}"/>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97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7090-AC8E-0052-D817-51F44A76B6AF}"/>
              </a:ext>
            </a:extLst>
          </p:cNvPr>
          <p:cNvSpPr>
            <a:spLocks noGrp="1"/>
          </p:cNvSpPr>
          <p:nvPr>
            <p:ph type="title"/>
          </p:nvPr>
        </p:nvSpPr>
        <p:spPr/>
        <p:txBody>
          <a:bodyPr/>
          <a:lstStyle/>
          <a:p>
            <a:r>
              <a:rPr lang="en-US" dirty="0">
                <a:solidFill>
                  <a:srgbClr val="121F49"/>
                </a:solidFill>
              </a:rPr>
              <a:t>WHERE THE INDUSTRY MEETS</a:t>
            </a:r>
          </a:p>
        </p:txBody>
      </p:sp>
      <p:sp>
        <p:nvSpPr>
          <p:cNvPr id="4" name="Content Placeholder 3">
            <a:extLst>
              <a:ext uri="{FF2B5EF4-FFF2-40B4-BE49-F238E27FC236}">
                <a16:creationId xmlns:a16="http://schemas.microsoft.com/office/drawing/2014/main" id="{DB3AA870-079E-3D69-0939-69D8E1872D1E}"/>
              </a:ext>
            </a:extLst>
          </p:cNvPr>
          <p:cNvSpPr>
            <a:spLocks noGrp="1"/>
          </p:cNvSpPr>
          <p:nvPr>
            <p:ph sz="half" idx="1"/>
          </p:nvPr>
        </p:nvSpPr>
        <p:spPr/>
        <p:txBody>
          <a:bodyPr/>
          <a:lstStyle/>
          <a:p>
            <a:r>
              <a:rPr lang="en-US" dirty="0"/>
              <a:t>Industry Sectors</a:t>
            </a:r>
          </a:p>
          <a:p>
            <a:pPr lvl="1"/>
            <a:r>
              <a:rPr lang="en-US" b="0" dirty="0">
                <a:solidFill>
                  <a:srgbClr val="121830"/>
                </a:solidFill>
              </a:rPr>
              <a:t>Precious metals</a:t>
            </a:r>
          </a:p>
          <a:p>
            <a:pPr lvl="1"/>
            <a:r>
              <a:rPr lang="en-US" b="0" dirty="0">
                <a:solidFill>
                  <a:srgbClr val="121830"/>
                </a:solidFill>
              </a:rPr>
              <a:t>Nonferrous metals</a:t>
            </a:r>
          </a:p>
          <a:p>
            <a:pPr lvl="1"/>
            <a:r>
              <a:rPr lang="en-US" b="0" dirty="0">
                <a:solidFill>
                  <a:srgbClr val="121830"/>
                </a:solidFill>
              </a:rPr>
              <a:t>Ferrous metals</a:t>
            </a:r>
          </a:p>
          <a:p>
            <a:pPr lvl="1"/>
            <a:r>
              <a:rPr lang="en-US" b="0" dirty="0">
                <a:solidFill>
                  <a:srgbClr val="121830"/>
                </a:solidFill>
              </a:rPr>
              <a:t>Coal</a:t>
            </a:r>
          </a:p>
          <a:p>
            <a:pPr lvl="1"/>
            <a:r>
              <a:rPr lang="en-US" b="0" dirty="0">
                <a:solidFill>
                  <a:srgbClr val="121830"/>
                </a:solidFill>
              </a:rPr>
              <a:t>Industrial minerals</a:t>
            </a:r>
          </a:p>
          <a:p>
            <a:pPr lvl="1"/>
            <a:r>
              <a:rPr lang="en-US" b="0" dirty="0">
                <a:solidFill>
                  <a:srgbClr val="121830"/>
                </a:solidFill>
              </a:rPr>
              <a:t>Stone mining &amp; quarrying</a:t>
            </a:r>
          </a:p>
          <a:p>
            <a:pPr lvl="1"/>
            <a:r>
              <a:rPr lang="en-US" b="0" dirty="0">
                <a:solidFill>
                  <a:srgbClr val="121830"/>
                </a:solidFill>
              </a:rPr>
              <a:t>Sand &amp; gravel</a:t>
            </a:r>
          </a:p>
        </p:txBody>
      </p:sp>
      <p:sp>
        <p:nvSpPr>
          <p:cNvPr id="5" name="Content Placeholder 4">
            <a:extLst>
              <a:ext uri="{FF2B5EF4-FFF2-40B4-BE49-F238E27FC236}">
                <a16:creationId xmlns:a16="http://schemas.microsoft.com/office/drawing/2014/main" id="{EA2A88A1-B0B5-E22F-EF8A-E93B099A1B4A}"/>
              </a:ext>
            </a:extLst>
          </p:cNvPr>
          <p:cNvSpPr>
            <a:spLocks noGrp="1"/>
          </p:cNvSpPr>
          <p:nvPr>
            <p:ph sz="half" idx="2"/>
          </p:nvPr>
        </p:nvSpPr>
        <p:spPr/>
        <p:txBody>
          <a:bodyPr/>
          <a:lstStyle/>
          <a:p>
            <a:r>
              <a:rPr lang="en-US" dirty="0"/>
              <a:t>Phases of Mining</a:t>
            </a:r>
          </a:p>
          <a:p>
            <a:pPr lvl="1"/>
            <a:r>
              <a:rPr lang="en-US" b="0" dirty="0">
                <a:solidFill>
                  <a:srgbClr val="121830"/>
                </a:solidFill>
              </a:rPr>
              <a:t>Open-Pit Mining</a:t>
            </a:r>
          </a:p>
          <a:p>
            <a:pPr lvl="1"/>
            <a:r>
              <a:rPr lang="en-US" b="0" i="0" dirty="0">
                <a:solidFill>
                  <a:srgbClr val="121830"/>
                </a:solidFill>
                <a:effectLst/>
                <a:latin typeface="Arial" panose="020B0604020202020204" pitchFamily="34" charset="0"/>
              </a:rPr>
              <a:t>Underground Mining</a:t>
            </a:r>
          </a:p>
          <a:p>
            <a:pPr lvl="1"/>
            <a:r>
              <a:rPr lang="en-US" b="0" i="0" dirty="0">
                <a:solidFill>
                  <a:srgbClr val="121830"/>
                </a:solidFill>
                <a:effectLst/>
                <a:latin typeface="Arial" panose="020B0604020202020204" pitchFamily="34" charset="0"/>
              </a:rPr>
              <a:t>Processing/Preparation</a:t>
            </a:r>
            <a:endParaRPr lang="en-US" b="0" dirty="0">
              <a:solidFill>
                <a:srgbClr val="121830"/>
              </a:solidFill>
              <a:latin typeface="Arial" panose="020B0604020202020204" pitchFamily="34" charset="0"/>
            </a:endParaRPr>
          </a:p>
          <a:p>
            <a:pPr lvl="1"/>
            <a:r>
              <a:rPr lang="en-US" b="0" i="0" dirty="0">
                <a:solidFill>
                  <a:srgbClr val="121830"/>
                </a:solidFill>
                <a:effectLst/>
                <a:latin typeface="Arial" panose="020B0604020202020204" pitchFamily="34" charset="0"/>
              </a:rPr>
              <a:t>Mine Site Development</a:t>
            </a:r>
          </a:p>
          <a:p>
            <a:pPr lvl="1"/>
            <a:r>
              <a:rPr lang="en-US" b="0" i="0" dirty="0">
                <a:solidFill>
                  <a:srgbClr val="121830"/>
                </a:solidFill>
                <a:effectLst/>
                <a:latin typeface="Arial" panose="020B0604020202020204" pitchFamily="34" charset="0"/>
              </a:rPr>
              <a:t>Exploration &amp; Surveying</a:t>
            </a:r>
            <a:endParaRPr lang="en-US" b="0" dirty="0">
              <a:solidFill>
                <a:srgbClr val="121830"/>
              </a:solidFill>
              <a:latin typeface="Arial" panose="020B0604020202020204" pitchFamily="34" charset="0"/>
            </a:endParaRPr>
          </a:p>
          <a:p>
            <a:pPr lvl="1"/>
            <a:r>
              <a:rPr lang="en-US" b="0" i="0" dirty="0">
                <a:solidFill>
                  <a:srgbClr val="121830"/>
                </a:solidFill>
                <a:effectLst/>
                <a:latin typeface="Arial" panose="020B0604020202020204" pitchFamily="34" charset="0"/>
              </a:rPr>
              <a:t>Reclamation/Closure</a:t>
            </a:r>
          </a:p>
          <a:p>
            <a:pPr lvl="1"/>
            <a:r>
              <a:rPr lang="en-US" b="0" i="0" dirty="0">
                <a:solidFill>
                  <a:srgbClr val="121830"/>
                </a:solidFill>
                <a:effectLst/>
                <a:latin typeface="Arial" panose="020B0604020202020204" pitchFamily="34" charset="0"/>
              </a:rPr>
              <a:t>Smelting &amp; Refining</a:t>
            </a:r>
            <a:endParaRPr lang="en-US" b="0" dirty="0">
              <a:solidFill>
                <a:srgbClr val="121830"/>
              </a:solidFill>
            </a:endParaRPr>
          </a:p>
        </p:txBody>
      </p:sp>
      <p:pic>
        <p:nvPicPr>
          <p:cNvPr id="6" name="Picture 4" descr="U.S. Commercial Services Logo">
            <a:extLst>
              <a:ext uri="{FF2B5EF4-FFF2-40B4-BE49-F238E27FC236}">
                <a16:creationId xmlns:a16="http://schemas.microsoft.com/office/drawing/2014/main" id="{35CBEE5B-A16E-D006-1E40-0B7B846021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0160DB98-C1D5-DA73-E144-A55299DB308F}"/>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8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7090-AC8E-0052-D817-51F44A76B6AF}"/>
              </a:ext>
            </a:extLst>
          </p:cNvPr>
          <p:cNvSpPr>
            <a:spLocks noGrp="1"/>
          </p:cNvSpPr>
          <p:nvPr>
            <p:ph type="title"/>
          </p:nvPr>
        </p:nvSpPr>
        <p:spPr/>
        <p:txBody>
          <a:bodyPr/>
          <a:lstStyle/>
          <a:p>
            <a:r>
              <a:rPr lang="en-US" dirty="0">
                <a:solidFill>
                  <a:srgbClr val="121F49"/>
                </a:solidFill>
              </a:rPr>
              <a:t>PRODUCT CATEGORIES</a:t>
            </a:r>
          </a:p>
        </p:txBody>
      </p:sp>
      <p:sp>
        <p:nvSpPr>
          <p:cNvPr id="4" name="Content Placeholder 3">
            <a:extLst>
              <a:ext uri="{FF2B5EF4-FFF2-40B4-BE49-F238E27FC236}">
                <a16:creationId xmlns:a16="http://schemas.microsoft.com/office/drawing/2014/main" id="{DB3AA870-079E-3D69-0939-69D8E1872D1E}"/>
              </a:ext>
            </a:extLst>
          </p:cNvPr>
          <p:cNvSpPr>
            <a:spLocks noGrp="1"/>
          </p:cNvSpPr>
          <p:nvPr>
            <p:ph sz="half" idx="1"/>
          </p:nvPr>
        </p:nvSpPr>
        <p:spPr>
          <a:xfrm>
            <a:off x="838199" y="1825625"/>
            <a:ext cx="10763251" cy="908220"/>
          </a:xfrm>
        </p:spPr>
        <p:txBody>
          <a:bodyPr>
            <a:normAutofit/>
          </a:bodyPr>
          <a:lstStyle/>
          <a:p>
            <a:r>
              <a:rPr lang="en-US" b="0" dirty="0"/>
              <a:t>More than </a:t>
            </a:r>
            <a:r>
              <a:rPr lang="en-US" dirty="0"/>
              <a:t>1,900 exhibitors </a:t>
            </a:r>
            <a:r>
              <a:rPr lang="en-US" b="0" dirty="0"/>
              <a:t>will showcase their latest equipment, services and technology </a:t>
            </a:r>
          </a:p>
        </p:txBody>
      </p:sp>
      <p:sp>
        <p:nvSpPr>
          <p:cNvPr id="5" name="Content Placeholder 4">
            <a:extLst>
              <a:ext uri="{FF2B5EF4-FFF2-40B4-BE49-F238E27FC236}">
                <a16:creationId xmlns:a16="http://schemas.microsoft.com/office/drawing/2014/main" id="{EA2A88A1-B0B5-E22F-EF8A-E93B099A1B4A}"/>
              </a:ext>
            </a:extLst>
          </p:cNvPr>
          <p:cNvSpPr>
            <a:spLocks noGrp="1"/>
          </p:cNvSpPr>
          <p:nvPr>
            <p:ph sz="half" idx="2"/>
          </p:nvPr>
        </p:nvSpPr>
        <p:spPr>
          <a:xfrm>
            <a:off x="752477" y="2943225"/>
            <a:ext cx="10601323" cy="2495550"/>
          </a:xfrm>
        </p:spPr>
        <p:txBody>
          <a:bodyPr numCol="3">
            <a:normAutofit/>
          </a:bodyPr>
          <a:lstStyle/>
          <a:p>
            <a:pPr lvl="1"/>
            <a:r>
              <a:rPr lang="en-US" sz="1400" b="0" dirty="0">
                <a:solidFill>
                  <a:srgbClr val="121830"/>
                </a:solidFill>
              </a:rPr>
              <a:t>Assay Equipment</a:t>
            </a:r>
          </a:p>
          <a:p>
            <a:pPr lvl="1"/>
            <a:r>
              <a:rPr lang="en-US" sz="1400" b="0" dirty="0">
                <a:solidFill>
                  <a:srgbClr val="121830"/>
                </a:solidFill>
              </a:rPr>
              <a:t>Auger Mining Equipment</a:t>
            </a:r>
          </a:p>
          <a:p>
            <a:pPr lvl="1"/>
            <a:r>
              <a:rPr lang="en-US" sz="1400" b="0" dirty="0">
                <a:solidFill>
                  <a:srgbClr val="121830"/>
                </a:solidFill>
              </a:rPr>
              <a:t>Automation &amp; Robotics</a:t>
            </a:r>
          </a:p>
          <a:p>
            <a:pPr lvl="1"/>
            <a:r>
              <a:rPr lang="en-US" sz="1400" b="0" dirty="0">
                <a:solidFill>
                  <a:srgbClr val="121830"/>
                </a:solidFill>
              </a:rPr>
              <a:t>Blasting Agents</a:t>
            </a:r>
          </a:p>
          <a:p>
            <a:pPr lvl="1"/>
            <a:r>
              <a:rPr lang="en-US" sz="1400" b="0" dirty="0">
                <a:solidFill>
                  <a:srgbClr val="121830"/>
                </a:solidFill>
              </a:rPr>
              <a:t>Coal Cutting Machines</a:t>
            </a:r>
          </a:p>
          <a:p>
            <a:pPr lvl="1"/>
            <a:r>
              <a:rPr lang="en-US" sz="1400" b="0" dirty="0">
                <a:solidFill>
                  <a:srgbClr val="121830"/>
                </a:solidFill>
              </a:rPr>
              <a:t>Communication &amp; Tracking Equipment</a:t>
            </a:r>
          </a:p>
          <a:p>
            <a:pPr lvl="1"/>
            <a:r>
              <a:rPr lang="en-US" sz="1400" b="0" dirty="0">
                <a:solidFill>
                  <a:srgbClr val="121830"/>
                </a:solidFill>
              </a:rPr>
              <a:t>Drills- Dozers- Dredges</a:t>
            </a:r>
          </a:p>
          <a:p>
            <a:pPr lvl="1"/>
            <a:r>
              <a:rPr lang="en-US" sz="1400" b="0" dirty="0">
                <a:solidFill>
                  <a:srgbClr val="121830"/>
                </a:solidFill>
              </a:rPr>
              <a:t>Electric Motors &amp; Generators</a:t>
            </a:r>
          </a:p>
          <a:p>
            <a:pPr lvl="1"/>
            <a:r>
              <a:rPr lang="en-US" sz="1400" b="0" dirty="0">
                <a:solidFill>
                  <a:srgbClr val="121830"/>
                </a:solidFill>
              </a:rPr>
              <a:t>Environmental Services</a:t>
            </a:r>
          </a:p>
          <a:p>
            <a:pPr lvl="1"/>
            <a:r>
              <a:rPr lang="en-US" sz="1400" b="0" dirty="0">
                <a:solidFill>
                  <a:srgbClr val="121830"/>
                </a:solidFill>
              </a:rPr>
              <a:t>Exploration Equipment</a:t>
            </a:r>
          </a:p>
          <a:p>
            <a:pPr lvl="1"/>
            <a:r>
              <a:rPr lang="en-US" sz="1400" b="0" dirty="0">
                <a:solidFill>
                  <a:srgbClr val="121830"/>
                </a:solidFill>
              </a:rPr>
              <a:t>Financial Services</a:t>
            </a:r>
          </a:p>
          <a:p>
            <a:pPr lvl="1"/>
            <a:r>
              <a:rPr lang="en-US" sz="1400" b="0" dirty="0">
                <a:solidFill>
                  <a:srgbClr val="121830"/>
                </a:solidFill>
              </a:rPr>
              <a:t>Fuels &amp; Additives</a:t>
            </a:r>
          </a:p>
          <a:p>
            <a:pPr lvl="1"/>
            <a:r>
              <a:rPr lang="en-US" sz="1400" b="0" dirty="0">
                <a:solidFill>
                  <a:srgbClr val="121830"/>
                </a:solidFill>
              </a:rPr>
              <a:t>Global Positioning Systems</a:t>
            </a:r>
          </a:p>
          <a:p>
            <a:pPr lvl="1"/>
            <a:r>
              <a:rPr lang="en-US" sz="1400" b="0" dirty="0">
                <a:solidFill>
                  <a:srgbClr val="121830"/>
                </a:solidFill>
              </a:rPr>
              <a:t>Heavy Equipment Transport</a:t>
            </a:r>
          </a:p>
          <a:p>
            <a:pPr lvl="1"/>
            <a:r>
              <a:rPr lang="en-US" sz="1400" b="0" dirty="0">
                <a:solidFill>
                  <a:srgbClr val="121830"/>
                </a:solidFill>
              </a:rPr>
              <a:t>Industrial Fasteners- Jacks &amp; Pulleys</a:t>
            </a:r>
          </a:p>
          <a:p>
            <a:pPr lvl="1"/>
            <a:r>
              <a:rPr lang="en-US" sz="1400" b="0" dirty="0">
                <a:solidFill>
                  <a:srgbClr val="121830"/>
                </a:solidFill>
              </a:rPr>
              <a:t>Lighting Systems- Locomotives- Maintenance</a:t>
            </a:r>
          </a:p>
          <a:p>
            <a:pPr lvl="1"/>
            <a:r>
              <a:rPr lang="en-US" sz="1400" b="0" dirty="0">
                <a:solidFill>
                  <a:srgbClr val="121830"/>
                </a:solidFill>
              </a:rPr>
              <a:t>Metals &amp; Special Alloys</a:t>
            </a:r>
          </a:p>
          <a:p>
            <a:pPr lvl="1"/>
            <a:r>
              <a:rPr lang="en-US" sz="1400" b="0" dirty="0">
                <a:solidFill>
                  <a:srgbClr val="121830"/>
                </a:solidFill>
              </a:rPr>
              <a:t>Noise Control Equipment</a:t>
            </a:r>
          </a:p>
          <a:p>
            <a:pPr lvl="1"/>
            <a:r>
              <a:rPr lang="en-US" sz="1400" b="0" dirty="0">
                <a:solidFill>
                  <a:srgbClr val="121830"/>
                </a:solidFill>
              </a:rPr>
              <a:t>Pneumatic Tools- Process Controls</a:t>
            </a:r>
          </a:p>
          <a:p>
            <a:pPr lvl="1"/>
            <a:r>
              <a:rPr lang="en-US" sz="1400" b="0" dirty="0">
                <a:solidFill>
                  <a:srgbClr val="121830"/>
                </a:solidFill>
              </a:rPr>
              <a:t>Refueling Systems</a:t>
            </a:r>
          </a:p>
          <a:p>
            <a:pPr lvl="1"/>
            <a:r>
              <a:rPr lang="en-US" sz="1400" b="0" dirty="0">
                <a:solidFill>
                  <a:srgbClr val="121830"/>
                </a:solidFill>
              </a:rPr>
              <a:t>Roof Support Equipment</a:t>
            </a:r>
          </a:p>
          <a:p>
            <a:pPr lvl="1"/>
            <a:r>
              <a:rPr lang="en-US" sz="1400" b="0" dirty="0">
                <a:solidFill>
                  <a:srgbClr val="121830"/>
                </a:solidFill>
              </a:rPr>
              <a:t>Safety Equipment</a:t>
            </a:r>
          </a:p>
          <a:p>
            <a:pPr lvl="1"/>
            <a:r>
              <a:rPr lang="en-US" sz="1400" b="0" dirty="0">
                <a:solidFill>
                  <a:srgbClr val="121830"/>
                </a:solidFill>
              </a:rPr>
              <a:t>Security- Shovels</a:t>
            </a:r>
          </a:p>
          <a:p>
            <a:pPr lvl="1"/>
            <a:r>
              <a:rPr lang="en-US" sz="1400" b="0" dirty="0">
                <a:solidFill>
                  <a:srgbClr val="121830"/>
                </a:solidFill>
              </a:rPr>
              <a:t>Tracked Vehicles- Water Treatment</a:t>
            </a:r>
          </a:p>
        </p:txBody>
      </p:sp>
    </p:spTree>
    <p:extLst>
      <p:ext uri="{BB962C8B-B14F-4D97-AF65-F5344CB8AC3E}">
        <p14:creationId xmlns:p14="http://schemas.microsoft.com/office/powerpoint/2010/main" val="80145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648F9F-C3EF-EE7E-5800-ABF39A0773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14727" y="2352583"/>
            <a:ext cx="6922973" cy="3968317"/>
          </a:xfrm>
          <a:prstGeom prst="rect">
            <a:avLst/>
          </a:prstGeom>
        </p:spPr>
      </p:pic>
      <p:sp>
        <p:nvSpPr>
          <p:cNvPr id="5" name="Title 4">
            <a:extLst>
              <a:ext uri="{FF2B5EF4-FFF2-40B4-BE49-F238E27FC236}">
                <a16:creationId xmlns:a16="http://schemas.microsoft.com/office/drawing/2014/main" id="{27EAAB94-9A0E-0E18-7943-EBBE797A6E5E}"/>
              </a:ext>
            </a:extLst>
          </p:cNvPr>
          <p:cNvSpPr>
            <a:spLocks noGrp="1"/>
          </p:cNvSpPr>
          <p:nvPr>
            <p:ph type="title"/>
          </p:nvPr>
        </p:nvSpPr>
        <p:spPr/>
        <p:txBody>
          <a:bodyPr/>
          <a:lstStyle/>
          <a:p>
            <a:r>
              <a:rPr lang="en-US" dirty="0">
                <a:solidFill>
                  <a:srgbClr val="138A82"/>
                </a:solidFill>
              </a:rPr>
              <a:t>INTERNATIONAL ATTENDANCE</a:t>
            </a:r>
          </a:p>
        </p:txBody>
      </p:sp>
      <p:sp>
        <p:nvSpPr>
          <p:cNvPr id="6" name="Content Placeholder 5">
            <a:extLst>
              <a:ext uri="{FF2B5EF4-FFF2-40B4-BE49-F238E27FC236}">
                <a16:creationId xmlns:a16="http://schemas.microsoft.com/office/drawing/2014/main" id="{C3532254-B0CB-1F98-878D-2FF4AE4A68C1}"/>
              </a:ext>
            </a:extLst>
          </p:cNvPr>
          <p:cNvSpPr>
            <a:spLocks noGrp="1"/>
          </p:cNvSpPr>
          <p:nvPr>
            <p:ph idx="1"/>
          </p:nvPr>
        </p:nvSpPr>
        <p:spPr>
          <a:xfrm>
            <a:off x="838200" y="1825625"/>
            <a:ext cx="10515600" cy="1603375"/>
          </a:xfrm>
        </p:spPr>
        <p:txBody>
          <a:bodyPr/>
          <a:lstStyle/>
          <a:p>
            <a:r>
              <a:rPr lang="en-US" b="0" dirty="0">
                <a:solidFill>
                  <a:srgbClr val="121F49"/>
                </a:solidFill>
              </a:rPr>
              <a:t>More than </a:t>
            </a:r>
            <a:r>
              <a:rPr lang="en-US" dirty="0">
                <a:solidFill>
                  <a:srgbClr val="121F49"/>
                </a:solidFill>
              </a:rPr>
              <a:t>16,000 </a:t>
            </a:r>
            <a:r>
              <a:rPr lang="en-US" dirty="0" err="1">
                <a:solidFill>
                  <a:srgbClr val="121F49"/>
                </a:solidFill>
              </a:rPr>
              <a:t>MINExpo</a:t>
            </a:r>
            <a:r>
              <a:rPr lang="en-US" dirty="0">
                <a:solidFill>
                  <a:srgbClr val="121F49"/>
                </a:solidFill>
              </a:rPr>
              <a:t> attendees </a:t>
            </a:r>
            <a:r>
              <a:rPr lang="en-US" b="0" dirty="0">
                <a:solidFill>
                  <a:srgbClr val="121F49"/>
                </a:solidFill>
              </a:rPr>
              <a:t>are from countries outside the U.S.</a:t>
            </a:r>
          </a:p>
        </p:txBody>
      </p:sp>
    </p:spTree>
    <p:extLst>
      <p:ext uri="{BB962C8B-B14F-4D97-AF65-F5344CB8AC3E}">
        <p14:creationId xmlns:p14="http://schemas.microsoft.com/office/powerpoint/2010/main" val="152354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4986-2F66-907C-765F-31BFDA737DFA}"/>
              </a:ext>
            </a:extLst>
          </p:cNvPr>
          <p:cNvSpPr>
            <a:spLocks noGrp="1"/>
          </p:cNvSpPr>
          <p:nvPr>
            <p:ph type="title"/>
          </p:nvPr>
        </p:nvSpPr>
        <p:spPr/>
        <p:txBody>
          <a:bodyPr/>
          <a:lstStyle/>
          <a:p>
            <a:r>
              <a:rPr lang="en-US" dirty="0">
                <a:solidFill>
                  <a:srgbClr val="121F49"/>
                </a:solidFill>
              </a:rPr>
              <a:t>THE TEPP PROGRAM</a:t>
            </a:r>
          </a:p>
        </p:txBody>
      </p:sp>
      <p:sp>
        <p:nvSpPr>
          <p:cNvPr id="3" name="Content Placeholder 2">
            <a:extLst>
              <a:ext uri="{FF2B5EF4-FFF2-40B4-BE49-F238E27FC236}">
                <a16:creationId xmlns:a16="http://schemas.microsoft.com/office/drawing/2014/main" id="{DE01BB7D-06D3-C894-0962-87A7D1AD4E10}"/>
              </a:ext>
            </a:extLst>
          </p:cNvPr>
          <p:cNvSpPr>
            <a:spLocks noGrp="1"/>
          </p:cNvSpPr>
          <p:nvPr>
            <p:ph idx="1"/>
          </p:nvPr>
        </p:nvSpPr>
        <p:spPr>
          <a:xfrm>
            <a:off x="4714043" y="1825625"/>
            <a:ext cx="6639756" cy="4351338"/>
          </a:xfrm>
        </p:spPr>
        <p:txBody>
          <a:bodyPr/>
          <a:lstStyle/>
          <a:p>
            <a:pPr marL="0" indent="0">
              <a:buNone/>
            </a:pPr>
            <a:r>
              <a:rPr lang="en-US" b="0" dirty="0" err="1"/>
              <a:t>MINExpo</a:t>
            </a:r>
            <a:r>
              <a:rPr lang="en-US" b="0" dirty="0"/>
              <a:t> is a proud participant of the U.S. Department of Commerce’s </a:t>
            </a:r>
            <a:r>
              <a:rPr lang="en-US" dirty="0"/>
              <a:t>Trade Event Partnership Program (TEPP). </a:t>
            </a:r>
          </a:p>
          <a:p>
            <a:pPr marL="0" indent="0">
              <a:buNone/>
            </a:pPr>
            <a:r>
              <a:rPr lang="en-US" b="0" dirty="0"/>
              <a:t>Through the Department of Commerce’s network of U.S. Commercial Service (USCS) offices in U.S. Embassies and Consulates worldwide, trade specialists organize buyers’ delegations and bring them to selected trade shows in the United States, connecting them with U.S. companies.</a:t>
            </a:r>
          </a:p>
        </p:txBody>
      </p:sp>
      <p:pic>
        <p:nvPicPr>
          <p:cNvPr id="4" name="Picture 4" descr="U.S. Commercial Services Logo">
            <a:extLst>
              <a:ext uri="{FF2B5EF4-FFF2-40B4-BE49-F238E27FC236}">
                <a16:creationId xmlns:a16="http://schemas.microsoft.com/office/drawing/2014/main" id="{8081CF6E-0A12-1BB3-F1B7-A0C87FF4868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2DB7FBB-ADA5-2D2C-6C59-20CF20AC8E16}"/>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FF7016-E9B9-FFF4-FE4D-9B96C6A966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509" y="2250489"/>
            <a:ext cx="3142695" cy="2357021"/>
          </a:xfrm>
          <a:prstGeom prst="rect">
            <a:avLst/>
          </a:prstGeom>
        </p:spPr>
      </p:pic>
    </p:spTree>
    <p:extLst>
      <p:ext uri="{BB962C8B-B14F-4D97-AF65-F5344CB8AC3E}">
        <p14:creationId xmlns:p14="http://schemas.microsoft.com/office/powerpoint/2010/main" val="2997915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3A1C-3020-6BE8-7C5F-B66F06978E4D}"/>
              </a:ext>
            </a:extLst>
          </p:cNvPr>
          <p:cNvSpPr>
            <a:spLocks noGrp="1"/>
          </p:cNvSpPr>
          <p:nvPr>
            <p:ph type="title"/>
          </p:nvPr>
        </p:nvSpPr>
        <p:spPr/>
        <p:txBody>
          <a:bodyPr/>
          <a:lstStyle/>
          <a:p>
            <a:r>
              <a:rPr lang="en-US" dirty="0">
                <a:solidFill>
                  <a:srgbClr val="138A82"/>
                </a:solidFill>
              </a:rPr>
              <a:t>BENEFITS FOR DELEGATIONS</a:t>
            </a:r>
          </a:p>
        </p:txBody>
      </p:sp>
      <p:sp>
        <p:nvSpPr>
          <p:cNvPr id="3" name="Content Placeholder 2">
            <a:extLst>
              <a:ext uri="{FF2B5EF4-FFF2-40B4-BE49-F238E27FC236}">
                <a16:creationId xmlns:a16="http://schemas.microsoft.com/office/drawing/2014/main" id="{F3B30CF6-2DFA-5C18-42D3-A038C20589FD}"/>
              </a:ext>
            </a:extLst>
          </p:cNvPr>
          <p:cNvSpPr>
            <a:spLocks noGrp="1"/>
          </p:cNvSpPr>
          <p:nvPr>
            <p:ph idx="1"/>
          </p:nvPr>
        </p:nvSpPr>
        <p:spPr/>
        <p:txBody>
          <a:bodyPr/>
          <a:lstStyle/>
          <a:p>
            <a:r>
              <a:rPr lang="en-US" dirty="0">
                <a:solidFill>
                  <a:srgbClr val="121F49"/>
                </a:solidFill>
              </a:rPr>
              <a:t>Dedicated assistance </a:t>
            </a:r>
            <a:r>
              <a:rPr lang="en-US" b="0" dirty="0">
                <a:solidFill>
                  <a:srgbClr val="121F49"/>
                </a:solidFill>
              </a:rPr>
              <a:t>from an in-country specialist</a:t>
            </a:r>
          </a:p>
          <a:p>
            <a:r>
              <a:rPr lang="en-US" dirty="0">
                <a:solidFill>
                  <a:srgbClr val="121F49"/>
                </a:solidFill>
              </a:rPr>
              <a:t>Complimentary registration</a:t>
            </a:r>
            <a:r>
              <a:rPr lang="en-US" b="0" dirty="0">
                <a:solidFill>
                  <a:srgbClr val="121F49"/>
                </a:solidFill>
              </a:rPr>
              <a:t>, valued at up to $300 USD</a:t>
            </a:r>
          </a:p>
          <a:p>
            <a:r>
              <a:rPr lang="en-US" dirty="0">
                <a:solidFill>
                  <a:srgbClr val="121F49"/>
                </a:solidFill>
              </a:rPr>
              <a:t>Special discounts </a:t>
            </a:r>
            <a:r>
              <a:rPr lang="en-US" b="0" dirty="0">
                <a:solidFill>
                  <a:srgbClr val="121F49"/>
                </a:solidFill>
              </a:rPr>
              <a:t>and help with hotel arrangements</a:t>
            </a:r>
          </a:p>
          <a:p>
            <a:r>
              <a:rPr lang="en-US" dirty="0">
                <a:solidFill>
                  <a:srgbClr val="121F49"/>
                </a:solidFill>
              </a:rPr>
              <a:t>Complimentary shuttle </a:t>
            </a:r>
            <a:r>
              <a:rPr lang="en-US" b="0" dirty="0">
                <a:solidFill>
                  <a:srgbClr val="121F49"/>
                </a:solidFill>
              </a:rPr>
              <a:t>bus transportation</a:t>
            </a:r>
          </a:p>
          <a:p>
            <a:r>
              <a:rPr lang="en-US" dirty="0">
                <a:solidFill>
                  <a:srgbClr val="121F49"/>
                </a:solidFill>
              </a:rPr>
              <a:t>On-site support</a:t>
            </a:r>
          </a:p>
          <a:p>
            <a:r>
              <a:rPr lang="en-US" b="0" dirty="0">
                <a:solidFill>
                  <a:srgbClr val="121F49"/>
                </a:solidFill>
              </a:rPr>
              <a:t>Access to the </a:t>
            </a:r>
            <a:r>
              <a:rPr lang="en-US" dirty="0">
                <a:solidFill>
                  <a:srgbClr val="121F49"/>
                </a:solidFill>
              </a:rPr>
              <a:t>International Business Center (IBC)</a:t>
            </a:r>
          </a:p>
          <a:p>
            <a:r>
              <a:rPr lang="en-US" b="0" dirty="0">
                <a:solidFill>
                  <a:srgbClr val="121F49"/>
                </a:solidFill>
              </a:rPr>
              <a:t>Personalized </a:t>
            </a:r>
            <a:r>
              <a:rPr lang="en-US" dirty="0">
                <a:solidFill>
                  <a:srgbClr val="121F49"/>
                </a:solidFill>
              </a:rPr>
              <a:t>letters of invitation</a:t>
            </a:r>
          </a:p>
        </p:txBody>
      </p:sp>
      <p:pic>
        <p:nvPicPr>
          <p:cNvPr id="4" name="Picture 4" descr="U.S. Commercial Services Logo">
            <a:extLst>
              <a:ext uri="{FF2B5EF4-FFF2-40B4-BE49-F238E27FC236}">
                <a16:creationId xmlns:a16="http://schemas.microsoft.com/office/drawing/2014/main" id="{DBA1297D-E507-74FD-6038-2E040029E8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837" y="5761607"/>
            <a:ext cx="1396323" cy="6157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95DA083-E674-1FA8-3C69-CA03126CC115}"/>
              </a:ext>
            </a:extLst>
          </p:cNvPr>
          <p:cNvCxnSpPr>
            <a:cxnSpLocks/>
          </p:cNvCxnSpPr>
          <p:nvPr/>
        </p:nvCxnSpPr>
        <p:spPr>
          <a:xfrm>
            <a:off x="9294921" y="5779363"/>
            <a:ext cx="0" cy="606980"/>
          </a:xfrm>
          <a:prstGeom prst="line">
            <a:avLst/>
          </a:prstGeom>
          <a:ln>
            <a:solidFill>
              <a:srgbClr val="4BA6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207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936</TotalTime>
  <Words>560</Words>
  <Application>Microsoft Macintosh PowerPoint</Application>
  <PresentationFormat>Widescreen</PresentationFormat>
  <Paragraphs>90</Paragraphs>
  <Slides>12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Calibri</vt:lpstr>
      <vt:lpstr>Helvetica</vt:lpstr>
      <vt:lpstr>Office Theme</vt:lpstr>
      <vt:lpstr>PowerPoint Presentation</vt:lpstr>
      <vt:lpstr>THE SHOW</vt:lpstr>
      <vt:lpstr>PowerPoint Presentation</vt:lpstr>
      <vt:lpstr>ABOUT NMA</vt:lpstr>
      <vt:lpstr>WHERE THE INDUSTRY MEETS</vt:lpstr>
      <vt:lpstr>PRODUCT CATEGORIES</vt:lpstr>
      <vt:lpstr>INTERNATIONAL ATTENDANCE</vt:lpstr>
      <vt:lpstr>THE TEPP PROGRAM</vt:lpstr>
      <vt:lpstr>BENEFITS FOR DELEGATIONS</vt:lpstr>
      <vt:lpstr>LAS VEGAS</vt:lpstr>
      <vt:lpstr>INTERESTED IN JOINING A DELEGATION?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Sidlowski</dc:creator>
  <cp:lastModifiedBy>Rachel Scharmann</cp:lastModifiedBy>
  <cp:revision>29</cp:revision>
  <dcterms:created xsi:type="dcterms:W3CDTF">2023-08-17T20:41:10Z</dcterms:created>
  <dcterms:modified xsi:type="dcterms:W3CDTF">2024-03-06T16:04:32Z</dcterms:modified>
</cp:coreProperties>
</file>